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306" r:id="rId4"/>
    <p:sldId id="316" r:id="rId5"/>
    <p:sldId id="262" r:id="rId6"/>
    <p:sldId id="272" r:id="rId7"/>
    <p:sldId id="273" r:id="rId8"/>
    <p:sldId id="294" r:id="rId9"/>
    <p:sldId id="295" r:id="rId10"/>
    <p:sldId id="296" r:id="rId11"/>
    <p:sldId id="303" r:id="rId12"/>
    <p:sldId id="285" r:id="rId13"/>
    <p:sldId id="304" r:id="rId14"/>
    <p:sldId id="297" r:id="rId15"/>
    <p:sldId id="271" r:id="rId16"/>
    <p:sldId id="257" r:id="rId17"/>
    <p:sldId id="274" r:id="rId18"/>
    <p:sldId id="290" r:id="rId19"/>
    <p:sldId id="281" r:id="rId20"/>
    <p:sldId id="307" r:id="rId21"/>
    <p:sldId id="309" r:id="rId22"/>
    <p:sldId id="275" r:id="rId23"/>
    <p:sldId id="291" r:id="rId24"/>
    <p:sldId id="292" r:id="rId25"/>
    <p:sldId id="282" r:id="rId26"/>
    <p:sldId id="266" r:id="rId27"/>
    <p:sldId id="283" r:id="rId28"/>
    <p:sldId id="293" r:id="rId29"/>
    <p:sldId id="305" r:id="rId30"/>
    <p:sldId id="298" r:id="rId31"/>
    <p:sldId id="287" r:id="rId32"/>
    <p:sldId id="288" r:id="rId33"/>
    <p:sldId id="312" r:id="rId34"/>
    <p:sldId id="320" r:id="rId35"/>
    <p:sldId id="313" r:id="rId36"/>
    <p:sldId id="314" r:id="rId37"/>
    <p:sldId id="315" r:id="rId38"/>
    <p:sldId id="308" r:id="rId39"/>
    <p:sldId id="280" r:id="rId40"/>
    <p:sldId id="317" r:id="rId41"/>
    <p:sldId id="318" r:id="rId42"/>
    <p:sldId id="319" r:id="rId43"/>
    <p:sldId id="321" r:id="rId44"/>
    <p:sldId id="276" r:id="rId45"/>
    <p:sldId id="270" r:id="rId46"/>
    <p:sldId id="277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016" autoAdjust="0"/>
    <p:restoredTop sz="94660"/>
  </p:normalViewPr>
  <p:slideViewPr>
    <p:cSldViewPr>
      <p:cViewPr varScale="1">
        <p:scale>
          <a:sx n="68" d="100"/>
          <a:sy n="68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11/11/2018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71480"/>
            <a:ext cx="2971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/>
            </a:r>
            <a:br>
              <a:rPr lang="it-IT" sz="1800" dirty="0" smtClean="0">
                <a:solidFill>
                  <a:srgbClr val="002060"/>
                </a:solidFill>
              </a:rPr>
            </a:br>
            <a:r>
              <a:rPr lang="it-IT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 smtClean="0">
                <a:solidFill>
                  <a:srgbClr val="002060"/>
                </a:solidFill>
              </a:rPr>
              <a:t/>
            </a:r>
            <a:br>
              <a:rPr lang="it-IT" sz="1600" b="1" dirty="0" smtClean="0">
                <a:solidFill>
                  <a:srgbClr val="002060"/>
                </a:solidFill>
              </a:rPr>
            </a:br>
            <a:r>
              <a:rPr lang="it-IT" sz="1600" b="1" dirty="0" smtClean="0">
                <a:solidFill>
                  <a:srgbClr val="002060"/>
                </a:solidFill>
              </a:rPr>
              <a:t/>
            </a:r>
            <a:br>
              <a:rPr lang="it-IT" sz="1600" b="1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/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DISCALCULIA</a:t>
            </a:r>
            <a:endParaRPr lang="it-IT" sz="3600" b="1" u="sng" dirty="0">
              <a:solidFill>
                <a:srgbClr val="00206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ALTRE DIFFICOLTA’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ARITMETICA</a:t>
            </a:r>
          </a:p>
          <a:p>
            <a:endParaRPr lang="it-IT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DOCENTE </a:t>
            </a:r>
            <a:r>
              <a:rPr lang="it-IT" sz="1100" b="1" dirty="0" smtClean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GIULIANA SCARRICO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ICVICENZA2 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Anno scolastico 2018-2019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Giuliana\Desktop\bambini-e-matema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457203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DISCALCULIA PROCEDURALE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01488"/>
          </a:xfrm>
        </p:spPr>
        <p:txBody>
          <a:bodyPr>
            <a:noAutofit/>
          </a:bodyPr>
          <a:lstStyle/>
          <a:p>
            <a:pPr algn="l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 un </a:t>
            </a:r>
            <a:r>
              <a:rPr lang="it-IT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deficit </a:t>
            </a:r>
            <a:r>
              <a:rPr lang="it-IT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negli aspetti procedurali e di calcolo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 bambini sono in grado  di confrontare insiemi basandosi sulla loro numerosità ma … si riscontrano i seguenti 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ERRORI</a:t>
            </a:r>
            <a:endParaRPr lang="it-I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INCOLONNAMENTO DEI NUMERI NEL CALCOLO SCRITTO</a:t>
            </a:r>
          </a:p>
          <a:p>
            <a:pPr algn="l">
              <a:lnSpc>
                <a:spcPct val="15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NELLA PROCEDURA </a:t>
            </a:r>
          </a:p>
          <a:p>
            <a:pPr algn="l">
              <a:lnSpc>
                <a:spcPct val="15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RIPORTO, RECUPERO DEI FATTI ARITMETICI</a:t>
            </a:r>
          </a:p>
          <a:p>
            <a:pPr algn="l">
              <a:lnSpc>
                <a:spcPct val="15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NELLA SCRITTURA E LETTURA DEI NUMERI (ERRORI LESSICALI E SINTATTICI) </a:t>
            </a:r>
          </a:p>
          <a:p>
            <a:pPr algn="l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È una condizione più diffusa rispetto alla precedente. 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25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571612"/>
            <a:ext cx="77724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ABILITÀ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CONTEGGIO PRE-VERBALI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01488"/>
          </a:xfrm>
        </p:spPr>
        <p:txBody>
          <a:bodyPr>
            <a:noAutofit/>
          </a:bodyPr>
          <a:lstStyle/>
          <a:p>
            <a:pPr algn="l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bambino passa da 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ABILITÀ INNATE (= discrimina piccole quantità visive, acuità numerica e processo di stima) 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 ABILITÀ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CONTEGGIO VERBALI che dipendono da cultura e contesto (associazione della quantità ad una etichetta verbale, ad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.”otto”) 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VERSO I 2 ANNI: IL BAMBINO INIZIA A RIPETERE LE PAROLE NUMERO.  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VERSO I 6 ANNI: LE PAROLE NUMERO VENGONO UTILIZZATE SENZA ERRORI PER CONTARE INSIEMI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OLTRE 10 ELEMENTI. 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357298"/>
            <a:ext cx="77724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LINEE GUIDA DECRETO LEGGE 170: 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ABILITÀ MATEMATICHE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014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 dall’inizio della scuola primaria è necessario avviare al conteggio e al calcolo a mente, processi necessari all’evoluzione dell’intelligenza numerica.   Più dettagliatamente,  la ricerca scientifica ha evidenziato che nella scuola primaria le strategie di potenziamento dell’intelligenza numerica devono riguardare: 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processi di conteggio;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processi lessicali;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processi semantici; 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processi sintattici; 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calcolo a mente;  </a:t>
            </a:r>
          </a:p>
          <a:p>
            <a:pPr algn="l"/>
            <a:r>
              <a:rPr lang="it-I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 calcolo scritto.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320156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ABILITA’ NUMERICHE  </a:t>
            </a:r>
            <a:br>
              <a:rPr lang="it-IT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</a:t>
            </a:r>
            <a:br>
              <a:rPr lang="it-IT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ABILITA’ DEL CALCOLO </a:t>
            </a:r>
            <a:endParaRPr lang="it-IT" sz="20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1027" name="Picture 3" descr="C:\Users\Giuliana\Desktop\Abilità+numeriche+e+abilità+di+calc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62" y="214290"/>
            <a:ext cx="858891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678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PROCESSI DI CONTEGGIO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err="1" smtClean="0">
                <a:solidFill>
                  <a:srgbClr val="FF0000"/>
                </a:solidFill>
              </a:rPr>
              <a:t>counting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4822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it-IT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capacità di rispondere alla domanda “Quanti sono?” </a:t>
            </a:r>
            <a:endParaRPr lang="it-IT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it-IT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it-IT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fondamentale soprattutto nel primo ciclo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it-IT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 </a:t>
            </a:r>
            <a:r>
              <a:rPr lang="it-IT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abilità è complessa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poiché </a:t>
            </a:r>
            <a:r>
              <a:rPr lang="it-IT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presuppone l’acquisizione dei principi di corrispondenza uno a uno 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(ossia che a ogni elemento che contiamo corrisponde un solo elemento numerico), </a:t>
            </a:r>
            <a:r>
              <a:rPr lang="it-IT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dell’ordine stabile avanti/indietro 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(ossia che l’ordine dei numeri non può variare) e della </a:t>
            </a:r>
            <a:r>
              <a:rPr lang="it-IT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cardinalità</a:t>
            </a:r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(ossia che l’ultimo numero contato corrisponde alla quantità dell’insieme degli elementi contati).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3629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21059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COMPONENTE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SEMANTICA</a:t>
            </a:r>
            <a: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SINTATTICA</a:t>
            </a:r>
            <a: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LESSICALE</a:t>
            </a:r>
            <a: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DEI NUMERI</a:t>
            </a:r>
            <a:r>
              <a:rPr lang="it-IT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4532"/>
          </a:xfrm>
        </p:spPr>
        <p:txBody>
          <a:bodyPr>
            <a:no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                  </a:t>
            </a:r>
            <a:endParaRPr lang="it-IT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iuliana\Desktop\4676-4685 - Copia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858180" cy="3296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 LIVELLI DEL NUMERO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552575"/>
            <a:ext cx="6786610" cy="301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168080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LIVELLO SEMANTICO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202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Comprendere il livello semantico di un numero è un meccanismo che implica la </a:t>
            </a:r>
            <a:r>
              <a:rPr lang="it-IT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di discriminare e manipolare  quantità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it-I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non saper  riconoscere QUANTITA’ è la base delle successive difficoltà matematiche.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CONTEGGIO DEFICITARIO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L’acquisizione avviene nella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infanzia e durante i primi anni scuola primaria </a:t>
            </a:r>
          </a:p>
        </p:txBody>
      </p:sp>
    </p:spTree>
    <p:extLst>
      <p:ext uri="{BB962C8B-B14F-4D97-AF65-F5344CB8AC3E}">
        <p14:creationId xmlns="" xmlns:p14="http://schemas.microsoft.com/office/powerpoint/2010/main" val="42618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071546"/>
            <a:ext cx="7772400" cy="257746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STIMOLARE E POTENZIARE I PROCESSI SEMANTICI NEI PRIMI ANNI SCUOLA PRIMARIA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87174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FARE ESERCIZI DI: AGGIUNGERE   TOGLIERE  SOMMARE E SOTTRARRE QUANTITA’ 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 entro il 5 poi entro il 10, procedere gradatamente presentando elementi semplificati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2571768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/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Esercitare gli alunni, dopo la classe 2^,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sulla 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SEMANTICA DEI NUMERI:</a:t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STIMA DELLA NUMEROSITA’</a:t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COMPARAZIONE DI QUANTITA’</a:t>
            </a:r>
            <a:b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CONTEGGIO </a:t>
            </a:r>
            <a:r>
              <a:rPr lang="it-IT" sz="2000" dirty="0" smtClean="0">
                <a:solidFill>
                  <a:srgbClr val="FF0000"/>
                </a:solidFill>
              </a:rPr>
              <a:t/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-</a:t>
            </a: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SERIAZIONE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3005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Esempi di ATTIVITA’ per verificare tale conoscenza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ESERCIZIO: riordina i seguenti numeri dal maggiore al minore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109    663   315     12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ESERCIZIO: inserisci il numero mancante nella seguente serie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44    45   …..   47   48  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071546"/>
            <a:ext cx="7772400" cy="1853398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ominio </a:t>
            </a:r>
            <a:r>
              <a:rPr lang="it-IT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verbale </a:t>
            </a:r>
            <a: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Dominio </a:t>
            </a:r>
            <a:r>
              <a:rPr lang="it-IT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numerico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501008"/>
            <a:ext cx="7772400" cy="30243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grammatica </a:t>
            </a:r>
            <a:r>
              <a:rPr lang="it-IT" dirty="0" smtClean="0">
                <a:solidFill>
                  <a:schemeClr val="tx1"/>
                </a:solidFill>
              </a:rPr>
              <a:t>linguistica  funziona </a:t>
            </a:r>
            <a:r>
              <a:rPr lang="it-IT" dirty="0">
                <a:solidFill>
                  <a:schemeClr val="tx1"/>
                </a:solidFill>
              </a:rPr>
              <a:t>diversamente </a:t>
            </a:r>
            <a:r>
              <a:rPr lang="it-IT" dirty="0" smtClean="0">
                <a:solidFill>
                  <a:schemeClr val="tx1"/>
                </a:solidFill>
              </a:rPr>
              <a:t>dalla </a:t>
            </a:r>
            <a:r>
              <a:rPr lang="it-IT" dirty="0">
                <a:solidFill>
                  <a:schemeClr val="tx1"/>
                </a:solidFill>
              </a:rPr>
              <a:t>grammatica del numero. Se </a:t>
            </a:r>
            <a:r>
              <a:rPr lang="it-IT" dirty="0" smtClean="0">
                <a:solidFill>
                  <a:schemeClr val="tx1"/>
                </a:solidFill>
              </a:rPr>
              <a:t>mettiamo in disordine </a:t>
            </a:r>
            <a:r>
              <a:rPr lang="it-IT" dirty="0">
                <a:solidFill>
                  <a:schemeClr val="tx1"/>
                </a:solidFill>
              </a:rPr>
              <a:t>le </a:t>
            </a:r>
            <a:r>
              <a:rPr lang="it-IT" dirty="0" smtClean="0">
                <a:solidFill>
                  <a:schemeClr val="tx1"/>
                </a:solidFill>
              </a:rPr>
              <a:t>lettere nella parola U V A  </a:t>
            </a:r>
            <a:r>
              <a:rPr lang="it-IT" dirty="0">
                <a:solidFill>
                  <a:schemeClr val="tx1"/>
                </a:solidFill>
              </a:rPr>
              <a:t>il risultato sarà AVU: anche se occupano posizioni diverse, le lettere si pronunciano comunque nello stesso modo. </a:t>
            </a:r>
            <a:r>
              <a:rPr lang="it-IT" dirty="0" smtClean="0">
                <a:solidFill>
                  <a:schemeClr val="tx1"/>
                </a:solidFill>
              </a:rPr>
              <a:t>Se proviamo </a:t>
            </a:r>
            <a:r>
              <a:rPr lang="it-IT" dirty="0">
                <a:solidFill>
                  <a:schemeClr val="tx1"/>
                </a:solidFill>
              </a:rPr>
              <a:t>con </a:t>
            </a:r>
            <a:r>
              <a:rPr lang="it-IT" dirty="0" smtClean="0">
                <a:solidFill>
                  <a:schemeClr val="tx1"/>
                </a:solidFill>
              </a:rPr>
              <a:t>il numero 45 e  </a:t>
            </a:r>
            <a:r>
              <a:rPr lang="it-IT" dirty="0">
                <a:solidFill>
                  <a:schemeClr val="tx1"/>
                </a:solidFill>
              </a:rPr>
              <a:t>chiediamo di mettere insieme i numeri </a:t>
            </a:r>
            <a:r>
              <a:rPr lang="it-IT" dirty="0" smtClean="0">
                <a:solidFill>
                  <a:schemeClr val="tx1"/>
                </a:solidFill>
              </a:rPr>
              <a:t>4 e 5 </a:t>
            </a:r>
            <a:r>
              <a:rPr lang="it-IT" dirty="0">
                <a:solidFill>
                  <a:schemeClr val="tx1"/>
                </a:solidFill>
              </a:rPr>
              <a:t>il risultano è </a:t>
            </a:r>
            <a:r>
              <a:rPr lang="it-IT" dirty="0" smtClean="0">
                <a:solidFill>
                  <a:schemeClr val="tx1"/>
                </a:solidFill>
              </a:rPr>
              <a:t>45 e </a:t>
            </a:r>
            <a:r>
              <a:rPr lang="it-IT" dirty="0">
                <a:solidFill>
                  <a:schemeClr val="tx1"/>
                </a:solidFill>
              </a:rPr>
              <a:t>si pronuncia </a:t>
            </a:r>
            <a:r>
              <a:rPr lang="it-IT" dirty="0" smtClean="0">
                <a:solidFill>
                  <a:schemeClr val="tx1"/>
                </a:solidFill>
              </a:rPr>
              <a:t>QUARANTACINQUE; </a:t>
            </a:r>
            <a:r>
              <a:rPr lang="it-IT" dirty="0">
                <a:solidFill>
                  <a:schemeClr val="tx1"/>
                </a:solidFill>
              </a:rPr>
              <a:t>se chiediamo ora di mettere insieme i numeri </a:t>
            </a:r>
            <a:r>
              <a:rPr lang="it-IT" dirty="0" smtClean="0">
                <a:solidFill>
                  <a:schemeClr val="tx1"/>
                </a:solidFill>
              </a:rPr>
              <a:t>5 e 4 ne </a:t>
            </a:r>
            <a:r>
              <a:rPr lang="it-IT" dirty="0">
                <a:solidFill>
                  <a:schemeClr val="tx1"/>
                </a:solidFill>
              </a:rPr>
              <a:t>risulterà un numero che si chiama </a:t>
            </a:r>
            <a:r>
              <a:rPr lang="it-IT" dirty="0" smtClean="0">
                <a:solidFill>
                  <a:schemeClr val="tx1"/>
                </a:solidFill>
              </a:rPr>
              <a:t>CINQUANTAQUATTRO. </a:t>
            </a:r>
          </a:p>
          <a:p>
            <a:pPr algn="ctr"/>
            <a:r>
              <a:rPr lang="it-IT" b="1" u="sng" dirty="0" smtClean="0">
                <a:solidFill>
                  <a:schemeClr val="tx1"/>
                </a:solidFill>
              </a:rPr>
              <a:t>I </a:t>
            </a:r>
            <a:r>
              <a:rPr lang="it-IT" b="1" u="sng" dirty="0">
                <a:solidFill>
                  <a:schemeClr val="tx1"/>
                </a:solidFill>
              </a:rPr>
              <a:t>numeri, in base alla posizione che occupano, si pronunciano in maniera completamente diversa. </a:t>
            </a:r>
          </a:p>
        </p:txBody>
      </p:sp>
    </p:spTree>
    <p:extLst>
      <p:ext uri="{BB962C8B-B14F-4D97-AF65-F5344CB8AC3E}">
        <p14:creationId xmlns="" xmlns:p14="http://schemas.microsoft.com/office/powerpoint/2010/main" val="1751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</a:rPr>
              <a:t>PROCESSI SEMANTICI E DSA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300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difficoltà nel </a:t>
            </a:r>
            <a:r>
              <a:rPr lang="it-IT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discriminare quantità </a:t>
            </a:r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può costituire la base delle successive difficoltà in ambito matematico.  </a:t>
            </a:r>
          </a:p>
          <a:p>
            <a:pPr algn="just"/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it-IT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conteggio deficitario </a:t>
            </a:r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influirà a cascata sui successivi stadi dell’apprendimento matematico. </a:t>
            </a:r>
          </a:p>
          <a:p>
            <a:pPr algn="just"/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caso di difficoltà in ambito semantico è necessario indagare se l’alunno possiede una corretta conoscenza semantica dei numeri ed eventualmente intervenire con uno specifico percorso di potenziamento.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714356"/>
            <a:ext cx="77724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Errori sui processi semantici  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(tipici nella dislessia profonda).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8717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210000"/>
              </a:lnSpc>
            </a:pP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bambino con processi di quantificazione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deficitari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avrà maggiori difficoltà nelle successive acquisizione di competenze lessicali, sintattiche e procedurali, dato l’incapacità di legare tali processi ai referenti semantici. 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96072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LIVELLO LESSICALE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2023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meccanismi lessicali sono quelli che </a:t>
            </a:r>
            <a:endParaRPr lang="it-I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regolano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nome dei numeri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t-IT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riguardano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cioè la capacità di 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tradurre la quantità in numeri arabi e in parole ( CODIFICA BIDIREZIONALE).</a:t>
            </a:r>
          </a:p>
          <a:p>
            <a:pPr algn="ctr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CAPACITÀ </a:t>
            </a:r>
            <a:r>
              <a:rPr lang="it-I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SAPER LEGGERE E SCRIVERE I NUMERI  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4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STIMOLARE E POTENZIARE I PROCESSI LESSICALI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870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Fare esercizi di lettura dei numeri e presentare i numeri in più forme:</a:t>
            </a: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PAROLA-NUMERO VERBALE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PAROLA – NUMERO SCRITTO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NUMERO ARABO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QUANTITA’ ESPRESSA CON I PALLINI (METODO BORTOLATO)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2971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800" dirty="0" smtClean="0">
                <a:solidFill>
                  <a:srgbClr val="FF0000"/>
                </a:solidFill>
                <a:effectLst/>
              </a:rPr>
            </a:br>
            <a:r>
              <a:rPr lang="it-IT" sz="20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2000" dirty="0" smtClean="0">
                <a:solidFill>
                  <a:srgbClr val="FF0000"/>
                </a:solidFill>
                <a:effectLst/>
              </a:rPr>
            </a:br>
            <a:r>
              <a:rPr lang="it-IT" sz="31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PROCESSI LESSICALI E DSA</a:t>
            </a:r>
            <a:r>
              <a:rPr lang="it-IT" sz="2000" dirty="0" smtClean="0">
                <a:solidFill>
                  <a:srgbClr val="FF0000"/>
                </a:solidFill>
                <a:effectLst/>
              </a:rPr>
              <a:t>: </a:t>
            </a:r>
            <a:br>
              <a:rPr lang="it-IT" sz="2000" dirty="0" smtClean="0">
                <a:solidFill>
                  <a:srgbClr val="FF0000"/>
                </a:solidFill>
                <a:effectLst/>
              </a:rPr>
            </a:br>
            <a:endParaRPr lang="it-IT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5538847" y="2071678"/>
            <a:ext cx="2971800" cy="35822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irregolarità nella denominazione dei numeri fino al 20 creano fin da subito molti problemi ai bambini quando ne devono apprendere il corretto nome.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… per i numeri dopo il dieci non diciamo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Dieci e uno</a:t>
            </a:r>
          </a:p>
          <a:p>
            <a:pPr>
              <a:lnSpc>
                <a:spcPct val="150000"/>
              </a:lnSpc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Dieci-due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Dieci-tre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Giuliana\Desktop\Aritmetica-per-bambini-giochi-didattici-in-casa-con-i-numeri-Imparare-a-contare-1333x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000108"/>
            <a:ext cx="485778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Come potenziare negli alunni l’aspetto </a:t>
            </a:r>
            <a:r>
              <a:rPr lang="it-IT" sz="4800" dirty="0" smtClean="0">
                <a:solidFill>
                  <a:srgbClr val="FF0000"/>
                </a:solidFill>
              </a:rPr>
              <a:t/>
            </a:r>
            <a:br>
              <a:rPr lang="it-IT" sz="4800" dirty="0" smtClean="0">
                <a:solidFill>
                  <a:srgbClr val="FF0000"/>
                </a:solidFill>
              </a:rPr>
            </a:br>
            <a:r>
              <a:rPr lang="it-IT" sz="4800" dirty="0" smtClean="0">
                <a:solidFill>
                  <a:srgbClr val="FF0000"/>
                </a:solidFill>
              </a:rPr>
              <a:t>LESSICALE </a:t>
            </a:r>
            <a:r>
              <a:rPr lang="it-I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DEI NUMERI: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857628"/>
            <a:ext cx="7772400" cy="135732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Esercizi di lettura e scrittura dei numeri 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DETTATO  di numeri 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compito indagato con la prova ACMT 11-14)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96072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LIVELLO SINTATTICO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17586" y="3649006"/>
            <a:ext cx="7772400" cy="280433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 la ‘grammatica’ del NUMERO.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E’ a questo livello che si individua il significato che le cifre assumono all’interno del numero: 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VALORE POSIZIONALE DELLE CIFRE.  </a:t>
            </a:r>
          </a:p>
          <a:p>
            <a:pPr algn="ctr"/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questo livello 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sono fortemente implicate delle abilità di tipo </a:t>
            </a:r>
            <a:r>
              <a:rPr lang="it-IT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visuo-spaziale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Come potenziare negli alunni l’aspetto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SINTATTICO DEL NUMERO: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45848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 eseguire trasformazioni di numeri in cifre scritte: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ESEMPIO  1 m, 4 da, 2c, 6u,3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uk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9h, 8d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compito indagato nella prova ACMT 11-14 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428736"/>
            <a:ext cx="77724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ERRORI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TRANSCODIFICA SINTATTICA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Possibili errori di transcodifica per il numero tremila cento cinque: </a:t>
            </a:r>
            <a:r>
              <a:rPr lang="it-IT" sz="3500" dirty="0" smtClean="0">
                <a:solidFill>
                  <a:schemeClr val="tx1"/>
                </a:solidFill>
              </a:rPr>
              <a:t>3105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 3000 100 5 nel quale ogni numero è interamente espresso senza averli “sommati”;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315 nel quale lo zero tra 1 e 3 non è inserito come segnaposto; </a:t>
            </a: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30105 nel quale è stato aggiunto un segnaposto erroneamente;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3 e 1105 nel quale non è stato moltiplicato il 3 per mille, producendo due numeri distinti.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74412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SISTEMA DEL CALCOLO</a:t>
            </a:r>
            <a:endParaRPr lang="it-IT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93776" indent="-457200" algn="l">
              <a:buNone/>
            </a:pPr>
            <a:endParaRPr lang="it-IT" sz="36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Giuliana\Desktop\Paperino%20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857760"/>
            <a:ext cx="8183880" cy="1177280"/>
          </a:xfrm>
        </p:spPr>
        <p:txBody>
          <a:bodyPr>
            <a:noAutofit/>
          </a:bodyPr>
          <a:lstStyle/>
          <a:p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*Classificazione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internazionale delle malattie e dei problemi correlati, OMS. </a:t>
            </a:r>
            <a:b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**DSM IV TR (Manuale diagnostico specialistico dei disturbi mentali; American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Psychiatric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it-IT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03238" y="530224"/>
          <a:ext cx="8183562" cy="4184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27854"/>
                <a:gridCol w="2727854"/>
                <a:gridCol w="2727854"/>
              </a:tblGrid>
              <a:tr h="236524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ICD10*</a:t>
                      </a:r>
                    </a:p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 DISTURBI SPECIFICI DELLO SVILUPPO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DSM IV TR DISTURBI DELL’APPRENDIMENTO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TERMINOLOGIA COMUNEMENTE USATA </a:t>
                      </a:r>
                      <a:endParaRPr lang="it-IT" dirty="0"/>
                    </a:p>
                  </a:txBody>
                  <a:tcPr/>
                </a:tc>
              </a:tr>
              <a:tr h="181941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 81.2  Disturbo specifico delle abilità aritmetiche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315.1 Disturbo del calcolo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DISCALCULIA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CALCOLO A MENTE 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5572132" y="1428736"/>
            <a:ext cx="2971800" cy="4429156"/>
          </a:xfrm>
        </p:spPr>
        <p:txBody>
          <a:bodyPr>
            <a:normAutofit lnSpcReduction="10000"/>
          </a:bodyPr>
          <a:lstStyle/>
          <a:p>
            <a:r>
              <a:rPr lang="it-IT" b="1" u="sng" dirty="0" smtClean="0"/>
              <a:t>Coinvolge diversi </a:t>
            </a:r>
            <a:r>
              <a:rPr lang="it-IT" b="1" u="sng" dirty="0"/>
              <a:t>processi cognitivi, tra cui la memoria di fatti aritmetici e la memoria di lavoro</a:t>
            </a:r>
            <a:r>
              <a:rPr lang="it-IT" dirty="0"/>
              <a:t>. A questi si aggiunge l’applicazione delle strategie come: la composizione e la scomposizione; il raggruppamento; l’arrotondamento alla decina; le proprietà delle quattro operazioni; il recupero dei fatti aritmetici. Allenare all’uso delle strategie e stimolare il calcolo a mente </a:t>
            </a:r>
            <a:r>
              <a:rPr lang="it-IT" b="1" u="sng" dirty="0"/>
              <a:t>è un buon metodo per favorire l’evoluzione e il potenziamento dell’intelligenza numerica, </a:t>
            </a:r>
            <a:r>
              <a:rPr lang="it-IT" dirty="0"/>
              <a:t>intesa come processo di manipolazione cognitiva del sistema del calcolo. 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4625975" cy="4608512"/>
          </a:xfrm>
        </p:spPr>
      </p:pic>
    </p:spTree>
    <p:extLst>
      <p:ext uri="{BB962C8B-B14F-4D97-AF65-F5344CB8AC3E}">
        <p14:creationId xmlns="" xmlns:p14="http://schemas.microsoft.com/office/powerpoint/2010/main" val="195870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dirty="0">
                <a:latin typeface="Arial" pitchFamily="34" charset="0"/>
                <a:cs typeface="Arial" pitchFamily="34" charset="0"/>
              </a:rPr>
              <a:t>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upporto cartaceo al calcolo mente</a:t>
            </a:r>
            <a:endParaRPr lang="it-IT" sz="1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u="sng" dirty="0" smtClean="0">
                <a:latin typeface="Arial" pitchFamily="34" charset="0"/>
                <a:cs typeface="Arial" pitchFamily="34" charset="0"/>
              </a:rPr>
              <a:t>Il calcolo scritto ha </a:t>
            </a:r>
            <a:r>
              <a:rPr lang="it-IT" b="1" u="sng" dirty="0">
                <a:latin typeface="Arial" pitchFamily="34" charset="0"/>
                <a:cs typeface="Arial" pitchFamily="34" charset="0"/>
              </a:rPr>
              <a:t>il compito di automatizzare procedure </a:t>
            </a:r>
            <a:r>
              <a:rPr lang="it-IT" dirty="0">
                <a:latin typeface="Arial" pitchFamily="34" charset="0"/>
                <a:cs typeface="Arial" pitchFamily="34" charset="0"/>
              </a:rPr>
              <a:t>e algoritmi e </a:t>
            </a:r>
            <a:r>
              <a:rPr lang="it-IT" b="1" u="sng" dirty="0">
                <a:latin typeface="Arial" pitchFamily="34" charset="0"/>
                <a:cs typeface="Arial" pitchFamily="34" charset="0"/>
              </a:rPr>
              <a:t>non </a:t>
            </a:r>
            <a:r>
              <a:rPr lang="it-IT" dirty="0">
                <a:latin typeface="Arial" pitchFamily="34" charset="0"/>
                <a:cs typeface="Arial" pitchFamily="34" charset="0"/>
              </a:rPr>
              <a:t>quello di </a:t>
            </a:r>
            <a:r>
              <a:rPr lang="it-IT" b="1" u="sng" dirty="0">
                <a:latin typeface="Arial" pitchFamily="34" charset="0"/>
                <a:cs typeface="Arial" pitchFamily="34" charset="0"/>
              </a:rPr>
              <a:t>sviluppare strategie </a:t>
            </a:r>
            <a:r>
              <a:rPr lang="it-IT" dirty="0">
                <a:latin typeface="Arial" pitchFamily="34" charset="0"/>
                <a:cs typeface="Arial" pitchFamily="34" charset="0"/>
              </a:rPr>
              <a:t>né di potenziare le abilità d’intelligenza numerica.  Impegnare la gran parte del tempo scolastico nell’esercitazione di tali algoritmi: da una parte consente un’adeguata acquisizione delle procedure di calcoli complessi,  dall’altra rischia di penalizzare l’apprendimento e il consolidamento di strategie più flessibili ed efficaci come quelle del calcolo a mente.   Si raccomanda, dunque, un approccio didattico che sappia potenziare entrambi i tipi di calcolo necessari per lo sviluppo di potenzialità cognitive differenti. </a:t>
            </a:r>
          </a:p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96044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ALUNNI DSA E CALCOLO </a:t>
            </a:r>
            <a:endParaRPr lang="it-IT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calcolo scritto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sarà tanto più difficile quanto più il profilo compromesso riguarderà gli automatismi e i processi di memoria,  </a:t>
            </a: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il calcolo a mente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sarà tanto più difficile quanto più il profilo compromesso riguarderà le funzioni di strategia composizionale.  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Giuliana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Giuliana\Desktop\IL+SISTEMA+DEL+CALCOLO+Si+organizza+su+TRE+LIVELLI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uliana\Desktop\Il+sistema+del+calcolo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Giuliana\Desktop\SISTEMA+DEL+CALCOLO+–+proced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572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Giuliana\Desktop\Errori+del+sistema+del+calc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Giuliana\Desktop\indipendenza+funzionale+sistema+del+calcolo+processazione+nu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83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TIPOLOGIA  </a:t>
            </a:r>
            <a:r>
              <a:rPr lang="it-IT" sz="4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ERRORE </a:t>
            </a:r>
            <a:br>
              <a:rPr lang="it-I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958678"/>
          </a:xfrm>
        </p:spPr>
        <p:txBody>
          <a:bodyPr>
            <a:noAutofit/>
          </a:bodyPr>
          <a:lstStyle/>
          <a:p>
            <a:pPr algn="just"/>
            <a:r>
              <a:rPr lang="it-IT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È importante effettuare un'analisi degli errori in quanto:   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La tipologia di errori ci consente di </a:t>
            </a:r>
            <a:r>
              <a:rPr lang="it-IT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distinguere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semplici casi di difficoltà dal disturbo. </a:t>
            </a:r>
          </a:p>
          <a:p>
            <a:pPr algn="just">
              <a:lnSpc>
                <a:spcPct val="170000"/>
              </a:lnSpc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Conoscere il tipo di errore 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consente di </a:t>
            </a:r>
            <a:r>
              <a:rPr lang="it-IT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impostare</a:t>
            </a:r>
            <a:r>
              <a:rPr lang="it-IT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 corretto programma didattico. </a:t>
            </a:r>
          </a:p>
          <a:p>
            <a:pPr algn="just">
              <a:lnSpc>
                <a:spcPct val="170000"/>
              </a:lnSpc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L’errore consente di </a:t>
            </a:r>
            <a:r>
              <a:rPr lang="it-IT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capire quale processo è deficitario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quale sistema è compromesso e, impostare il corretto programma di potenziamento. 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285860"/>
            <a:ext cx="7772400" cy="164307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Strumenti compensativi e misure </a:t>
            </a:r>
            <a:r>
              <a:rPr lang="it-IT" dirty="0" err="1" smtClean="0">
                <a:solidFill>
                  <a:srgbClr val="FF0000"/>
                </a:solidFill>
              </a:rPr>
              <a:t>dispensative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15736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legge 170/2010 insiste sul tema della didattica individualizza e personalizzata come strumento di garanzia del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DIRITTO ALLO STUDIO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Attraverso l’uso di strumenti COMPENSATIVI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(sono i mezzi che permettono di superare le difficoltà)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misure DISPENSATIVE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(permettono di svolgere con accorgimenti o non svolgere alcune attività).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Giuliana\Desktop\Discalculia+evolu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Giuliana\Desktop\Strumenti+compensati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PROSPETTIVA DELL’INCLUSIONE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Giuliana\Desktop\giustizia-2-672x3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EVITIAMO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ALIMENTARE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u="sng" dirty="0" smtClean="0">
                <a:solidFill>
                  <a:srgbClr val="FF0000"/>
                </a:solidFill>
              </a:rPr>
              <a:t>L’IMPOTENZA APPRESA</a:t>
            </a:r>
            <a:endParaRPr lang="it-IT" u="sng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Giuliana\Desktop\strip06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Giuliana\Desktop\Design-senza-tit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4985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Orizzonte inclusione: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 SCUOLA PER TUTTI 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TUTTI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604"/>
            <a:ext cx="8363272" cy="4608512"/>
          </a:xfrm>
        </p:spPr>
      </p:pic>
    </p:spTree>
    <p:extLst>
      <p:ext uri="{BB962C8B-B14F-4D97-AF65-F5344CB8AC3E}">
        <p14:creationId xmlns="" xmlns:p14="http://schemas.microsoft.com/office/powerpoint/2010/main" val="11131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571612"/>
            <a:ext cx="7772400" cy="178595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Riferimenti BIBLIOGRAFICI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92240"/>
          </a:xfrm>
        </p:spPr>
        <p:txBody>
          <a:bodyPr>
            <a:normAutofit fontScale="92500" lnSpcReduction="10000"/>
          </a:bodyPr>
          <a:lstStyle/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TRATTAMENTO DEI DISTURBI SPECIFICI DELL’APPRENDIMENTO SCOLASTICO di Patrizio E.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Tressoldi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Claudio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ORIZZONTE INCLUSIONE di Dario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Ianes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Andrea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Canevaro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DISCALCULIA E ALTRE DIFFICOLTA’ IN ARITMETICA A SCUOLA – guida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Erickson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contributo dei maggiori esperti nel campo della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discalculia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Lucangeli D. (a cura di), La </a:t>
            </a:r>
            <a:r>
              <a:rPr lang="it-IT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Discalculia</a:t>
            </a: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le difficoltà in Lucangeli D. (a cura di), La </a:t>
            </a:r>
            <a:r>
              <a:rPr lang="it-IT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Discalculia</a:t>
            </a: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le difficoltà in aritmetica, Ed. Giunti, 2012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Legge 170/2010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6 Marzo 2013</a:t>
            </a:r>
          </a:p>
          <a:p>
            <a:pPr marL="208026" indent="-1714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ALUNNI CON BES di Dario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Ianes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Sofia </a:t>
            </a:r>
            <a:r>
              <a:rPr lang="it-IT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Cramerotti</a:t>
            </a: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08026" indent="-1714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Ognuno di noi è un genio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900" dirty="0" smtClean="0">
                <a:solidFill>
                  <a:schemeClr val="tx1"/>
                </a:solidFill>
              </a:rPr>
              <a:t>GRAZIE PER L’ATTENZIONE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" y="499187"/>
            <a:ext cx="8291264" cy="4506808"/>
          </a:xfrm>
        </p:spPr>
      </p:pic>
    </p:spTree>
    <p:extLst>
      <p:ext uri="{BB962C8B-B14F-4D97-AF65-F5344CB8AC3E}">
        <p14:creationId xmlns="" xmlns:p14="http://schemas.microsoft.com/office/powerpoint/2010/main" val="38015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F81.2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DISTURBO SPECIFICO DELLE ABILITA’ ARITMETICHE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err="1" smtClean="0">
                <a:solidFill>
                  <a:schemeClr val="tx1"/>
                </a:solidFill>
              </a:rPr>
              <a:t>Lg</a:t>
            </a:r>
            <a:r>
              <a:rPr lang="it-IT" sz="2800" dirty="0" smtClean="0">
                <a:solidFill>
                  <a:schemeClr val="tx1"/>
                </a:solidFill>
              </a:rPr>
              <a:t> 170/2010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22376" y="3571876"/>
            <a:ext cx="7772400" cy="27860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disturbo interessa in maniera selettiva il DOMINIO SPECIFICO del calcolo. I sintomi sono: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incapacita’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comprendere i concetti di base di alcune operazioni;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mancanza di comprensione dei termini o dei segni matematici;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mancato riconoscimento dei simboli numerici;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-difficoltà nel comprendere quali numeri sono pertinenti al problema aritmetico che si sta considerando;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difficoltà ad allineare i numeri o a inserire decimali o simboli durante i calcoli;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scorretta organizzazione spaziale dei calcoli;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incapacità di apprendere in modo soddisfacente le tabelline.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172819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 cosa </a:t>
            </a:r>
            <a:r>
              <a:rPr lang="it-IT" smtClean="0">
                <a:solidFill>
                  <a:srgbClr val="FF0000"/>
                </a:solidFill>
              </a:rPr>
              <a:t>fatica </a:t>
            </a:r>
            <a:r>
              <a:rPr lang="it-IT" smtClean="0">
                <a:solidFill>
                  <a:srgbClr val="FF0000"/>
                </a:solidFill>
              </a:rPr>
              <a:t>un alunno </a:t>
            </a:r>
            <a:r>
              <a:rPr lang="it-IT" dirty="0" smtClean="0">
                <a:solidFill>
                  <a:srgbClr val="FF0000"/>
                </a:solidFill>
              </a:rPr>
              <a:t>DISCALCULICO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027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Fatica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vedere il numero come entità che contengono molte combinazioni diverse, come quelle dei doppi ( ad esempio, il fatto che ‘8’ corrisponde a 8 unità, ma anche 4+4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Fatica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identificare le strutture interne dei numeri (ad esempio che 24 corrisponde a 24 unità ma anche a 2 da e 4 u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Fatica nel recupero procedurale delle operazioni.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atica a capire ed imparare metodi di calcolo anche semplici.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per unità per rispondere alle domande sui numeri.</a:t>
            </a:r>
          </a:p>
        </p:txBody>
      </p:sp>
    </p:spTree>
    <p:extLst>
      <p:ext uri="{BB962C8B-B14F-4D97-AF65-F5344CB8AC3E}">
        <p14:creationId xmlns="" xmlns:p14="http://schemas.microsoft.com/office/powerpoint/2010/main" val="42683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 SINTESI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5292080" y="1447802"/>
            <a:ext cx="3218567" cy="420611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Gli alunni DISCALCULICI, anche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dimostrano semplici progressi nel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tempo, poi risultano incapaci di mantenere il livello raggiunto.</a:t>
            </a:r>
          </a:p>
          <a:p>
            <a:pPr algn="just"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Dimenticano costantemente i fatti e le procedure appresi, tornando a soluzioni di conteggio manuale e, frequentemente, dimenticano intere aree dell’aritmetica.</a:t>
            </a:r>
            <a:endParaRPr lang="it-IT" dirty="0"/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4625975" cy="4601178"/>
          </a:xfrm>
        </p:spPr>
      </p:pic>
    </p:spTree>
    <p:extLst>
      <p:ext uri="{BB962C8B-B14F-4D97-AF65-F5344CB8AC3E}">
        <p14:creationId xmlns="" xmlns:p14="http://schemas.microsoft.com/office/powerpoint/2010/main" val="2534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99381" y="1412776"/>
            <a:ext cx="7772400" cy="124875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Due profili di DISCALCULIA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02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Le Raccomandazioni per la pratica clinica sui DSA elaborate con il metodo della </a:t>
            </a:r>
            <a:r>
              <a:rPr lang="it-IT" dirty="0" err="1">
                <a:solidFill>
                  <a:schemeClr val="tx1"/>
                </a:solidFill>
              </a:rPr>
              <a:t>Consensus</a:t>
            </a:r>
            <a:r>
              <a:rPr lang="it-IT" dirty="0">
                <a:solidFill>
                  <a:schemeClr val="tx1"/>
                </a:solidFill>
              </a:rPr>
              <a:t> Conference (conferenza dei consensi) dai rappresentanti delle principali organizzazioni dei professionisti distinguono: </a:t>
            </a:r>
          </a:p>
          <a:p>
            <a:pPr algn="l"/>
            <a:r>
              <a:rPr lang="it-IT" dirty="0"/>
              <a:t> </a:t>
            </a:r>
          </a:p>
          <a:p>
            <a:pPr algn="l"/>
            <a:r>
              <a:rPr lang="it-IT" sz="2600" b="1" dirty="0">
                <a:solidFill>
                  <a:srgbClr val="002060"/>
                </a:solidFill>
              </a:rPr>
              <a:t>1) DISCALCULIA PROFONDA </a:t>
            </a:r>
          </a:p>
          <a:p>
            <a:pPr algn="l"/>
            <a:r>
              <a:rPr lang="it-IT" sz="2600" b="1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it-IT" sz="2600" b="1" dirty="0">
                <a:solidFill>
                  <a:srgbClr val="002060"/>
                </a:solidFill>
              </a:rPr>
              <a:t>2) DISCALCULIA PROCEDURALE </a:t>
            </a:r>
          </a:p>
        </p:txBody>
      </p:sp>
    </p:spTree>
    <p:extLst>
      <p:ext uri="{BB962C8B-B14F-4D97-AF65-F5344CB8AC3E}">
        <p14:creationId xmlns="" xmlns:p14="http://schemas.microsoft.com/office/powerpoint/2010/main" val="21243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2376" y="1357298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DISCALCULIA </a:t>
            </a:r>
            <a:r>
              <a:rPr lang="it-IT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EVOLUTIVA PURA  </a:t>
            </a:r>
            <a:r>
              <a:rPr lang="it-IT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PROFONDA, O DISCALCULIA SEMANTICA)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22376" y="3429000"/>
            <a:ext cx="7772400" cy="321471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Consiste in una </a:t>
            </a:r>
            <a:r>
              <a:rPr lang="it-IT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debolezza </a:t>
            </a:r>
            <a:r>
              <a:rPr lang="it-IT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nell’elaborazione delle componenti  numeriche 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quindi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nelle abilità di tipo basale:  </a:t>
            </a:r>
          </a:p>
          <a:p>
            <a:pPr algn="l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SUBITIZING</a:t>
            </a:r>
          </a:p>
          <a:p>
            <a:pPr algn="l">
              <a:lnSpc>
                <a:spcPct val="15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-MECCANISMI </a:t>
            </a:r>
            <a:r>
              <a:rPr lang="it-I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QUANTIFICAZIONE </a:t>
            </a:r>
          </a:p>
          <a:p>
            <a:pPr algn="l">
              <a:lnSpc>
                <a:spcPct val="15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SERIAZIONE E COMPARAZIONE </a:t>
            </a:r>
          </a:p>
          <a:p>
            <a:pPr algn="l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E’ una condizione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molto rara. 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ha cecità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numero, 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si  possiede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concetto di  quantità.    </a:t>
            </a:r>
          </a:p>
          <a:p>
            <a:pPr algn="l">
              <a:lnSpc>
                <a:spcPct val="150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ERRORI RISCONTRABILI: </a:t>
            </a:r>
          </a:p>
          <a:p>
            <a:pPr algn="l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•Discriminare tra due insiemi il più numeroso. </a:t>
            </a:r>
            <a:endParaRPr lang="it-IT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•Riordinare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quantità  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92148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735</TotalTime>
  <Words>1840</Words>
  <Application>Microsoft Office PowerPoint</Application>
  <PresentationFormat>Presentazione su schermo (4:3)</PresentationFormat>
  <Paragraphs>192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Astro</vt:lpstr>
      <vt:lpstr>            DISCALCULIA</vt:lpstr>
      <vt:lpstr> Dominio verbale  e  Dominio numerico </vt:lpstr>
      <vt:lpstr>*Classificazione internazionale delle malattie e dei problemi correlati, OMS.  **DSM IV TR (Manuale diagnostico specialistico dei disturbi mentali; American Psychiatric Association) </vt:lpstr>
      <vt:lpstr>Diapositiva 4</vt:lpstr>
      <vt:lpstr>F81.2 DISTURBO SPECIFICO DELLE ABILITA’ ARITMETICHE Lg 170/2010</vt:lpstr>
      <vt:lpstr>In cosa fatica un alunno DISCALCULICO</vt:lpstr>
      <vt:lpstr>IN SINTESI</vt:lpstr>
      <vt:lpstr>Due profili di DISCALCULIA</vt:lpstr>
      <vt:lpstr>DISCALCULIA EVOLUTIVA PURA   (O PROFONDA, O DISCALCULIA SEMANTICA) </vt:lpstr>
      <vt:lpstr>DISCALCULIA PROCEDURALE </vt:lpstr>
      <vt:lpstr>   ABILITÀ DI CONTEGGIO PRE-VERBALI </vt:lpstr>
      <vt:lpstr>LINEE GUIDA DECRETO LEGGE 170:   ABILITÀ MATEMATICHE</vt:lpstr>
      <vt:lpstr>ABILITA’ NUMERICHE    E ABILITA’ DEL CALCOLO </vt:lpstr>
      <vt:lpstr>PROCESSI DI CONTEGGIO counting  </vt:lpstr>
      <vt:lpstr> COMPONENTE SEMANTICA, SINTATTICA E LESSICALE DEI NUMERI </vt:lpstr>
      <vt:lpstr>I LIVELLI DEL NUMERO</vt:lpstr>
      <vt:lpstr>LIVELLO SEMANTICO</vt:lpstr>
      <vt:lpstr>STIMOLARE E POTENZIARE I PROCESSI SEMANTICI NEI PRIMI ANNI SCUOLA PRIMARIA</vt:lpstr>
      <vt:lpstr> Esercitare gli alunni, dopo la classe 2^, sulla SEMANTICA DEI NUMERI: - STIMA DELLA NUMEROSITA’ - COMPARAZIONE DI QUANTITA’ - CONTEGGIO  -SERIAZIONE</vt:lpstr>
      <vt:lpstr>PROCESSI SEMANTICI E DSA</vt:lpstr>
      <vt:lpstr>  Errori sui processi semantici    (tipici nella dislessia profonda). </vt:lpstr>
      <vt:lpstr>LIVELLO LESSICALE</vt:lpstr>
      <vt:lpstr>STIMOLARE E POTENZIARE I PROCESSI LESSICALI</vt:lpstr>
      <vt:lpstr>        PROCESSI LESSICALI E DSA:  </vt:lpstr>
      <vt:lpstr>Come potenziare negli alunni l’aspetto  LESSICALE DEI NUMERI:</vt:lpstr>
      <vt:lpstr>LIVELLO SINTATTICO</vt:lpstr>
      <vt:lpstr>Come potenziare negli alunni l’aspetto  SINTATTICO DEL NUMERO:</vt:lpstr>
      <vt:lpstr>ERRORI DI TRANSCODIFICA SINTATTICA </vt:lpstr>
      <vt:lpstr>IL SISTEMA DEL CALCOLO</vt:lpstr>
      <vt:lpstr>CALCOLO A MENTE </vt:lpstr>
      <vt:lpstr>Supporto cartaceo al calcolo mente</vt:lpstr>
      <vt:lpstr>ALUNNI DSA E CALCOLO </vt:lpstr>
      <vt:lpstr>Diapositiva 33</vt:lpstr>
      <vt:lpstr>Diapositiva 34</vt:lpstr>
      <vt:lpstr>Diapositiva 35</vt:lpstr>
      <vt:lpstr>Diapositiva 36</vt:lpstr>
      <vt:lpstr>Diapositiva 37</vt:lpstr>
      <vt:lpstr>TIPOLOGIA  DI ERRORE  </vt:lpstr>
      <vt:lpstr>Strumenti compensativi e misure dispensative</vt:lpstr>
      <vt:lpstr>Diapositiva 40</vt:lpstr>
      <vt:lpstr>PROSPETTIVA DELL’INCLUSIONE</vt:lpstr>
      <vt:lpstr>EVITIAMO DI ALIMENTARE L’IMPOTENZA APPRESA</vt:lpstr>
      <vt:lpstr>Diapositiva 43</vt:lpstr>
      <vt:lpstr>Orizzonte inclusione:  LA SCUOLA PER TUTTI E DI TUTTI</vt:lpstr>
      <vt:lpstr>Riferimenti BIBLIOGRAFICI </vt:lpstr>
      <vt:lpstr>Ognuno di noi è un genio 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ESERCITAZIONE MODULO 1 DOCENTE GIULIANA SCARRICO</dc:title>
  <dc:creator>Giuliana</dc:creator>
  <cp:lastModifiedBy>HP</cp:lastModifiedBy>
  <cp:revision>80</cp:revision>
  <dcterms:created xsi:type="dcterms:W3CDTF">2018-10-05T09:24:41Z</dcterms:created>
  <dcterms:modified xsi:type="dcterms:W3CDTF">2018-11-11T17:55:21Z</dcterms:modified>
</cp:coreProperties>
</file>