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9" r:id="rId3"/>
    <p:sldId id="306" r:id="rId4"/>
    <p:sldId id="316" r:id="rId5"/>
    <p:sldId id="262" r:id="rId6"/>
    <p:sldId id="272" r:id="rId7"/>
    <p:sldId id="273" r:id="rId8"/>
    <p:sldId id="294" r:id="rId9"/>
    <p:sldId id="295" r:id="rId10"/>
    <p:sldId id="296" r:id="rId11"/>
    <p:sldId id="303" r:id="rId12"/>
    <p:sldId id="285" r:id="rId13"/>
    <p:sldId id="304" r:id="rId14"/>
    <p:sldId id="297" r:id="rId15"/>
    <p:sldId id="271" r:id="rId16"/>
    <p:sldId id="257" r:id="rId17"/>
    <p:sldId id="274" r:id="rId18"/>
    <p:sldId id="290" r:id="rId19"/>
    <p:sldId id="281" r:id="rId20"/>
    <p:sldId id="307" r:id="rId21"/>
    <p:sldId id="309" r:id="rId22"/>
    <p:sldId id="275" r:id="rId23"/>
    <p:sldId id="291" r:id="rId24"/>
    <p:sldId id="292" r:id="rId25"/>
    <p:sldId id="282" r:id="rId26"/>
    <p:sldId id="266" r:id="rId27"/>
    <p:sldId id="283" r:id="rId28"/>
    <p:sldId id="293" r:id="rId29"/>
    <p:sldId id="305" r:id="rId30"/>
    <p:sldId id="298" r:id="rId31"/>
    <p:sldId id="287" r:id="rId32"/>
    <p:sldId id="288" r:id="rId33"/>
    <p:sldId id="312" r:id="rId34"/>
    <p:sldId id="320" r:id="rId35"/>
    <p:sldId id="313" r:id="rId36"/>
    <p:sldId id="314" r:id="rId37"/>
    <p:sldId id="315" r:id="rId38"/>
    <p:sldId id="308" r:id="rId39"/>
    <p:sldId id="280" r:id="rId40"/>
    <p:sldId id="317" r:id="rId41"/>
    <p:sldId id="318" r:id="rId42"/>
    <p:sldId id="319" r:id="rId43"/>
    <p:sldId id="321" r:id="rId44"/>
    <p:sldId id="276" r:id="rId45"/>
    <p:sldId id="270" r:id="rId46"/>
    <p:sldId id="277" r:id="rId4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6016" autoAdjust="0"/>
    <p:restoredTop sz="94660"/>
  </p:normalViewPr>
  <p:slideViewPr>
    <p:cSldViewPr>
      <p:cViewPr varScale="1">
        <p:scale>
          <a:sx n="68" d="100"/>
          <a:sy n="68" d="100"/>
        </p:scale>
        <p:origin x="-18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11/11/2018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11/11/2018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11/11/2018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11/11/2018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11/11/2018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11/11/2018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11/11/2018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11/11/2018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11/11/2018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11/11/2018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rrotonda singolo angolo rettangol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11/11/2018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B6055F8-1D02-4417-9241-55C834FD9970}" type="datetimeFigureOut">
              <a:rPr lang="it-IT" smtClean="0"/>
              <a:pPr/>
              <a:t>11/11/2018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71480"/>
            <a:ext cx="2971800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1800" dirty="0" smtClean="0">
                <a:solidFill>
                  <a:srgbClr val="002060"/>
                </a:solidFill>
              </a:rPr>
              <a:t/>
            </a:r>
            <a:br>
              <a:rPr lang="it-IT" sz="1800" dirty="0" smtClean="0">
                <a:solidFill>
                  <a:srgbClr val="002060"/>
                </a:solidFill>
              </a:rPr>
            </a:br>
            <a:r>
              <a:rPr lang="it-IT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b="1" dirty="0" smtClean="0">
                <a:solidFill>
                  <a:srgbClr val="002060"/>
                </a:solidFill>
              </a:rPr>
              <a:t/>
            </a:r>
            <a:br>
              <a:rPr lang="it-IT" sz="1600" b="1" dirty="0" smtClean="0">
                <a:solidFill>
                  <a:srgbClr val="002060"/>
                </a:solidFill>
              </a:rPr>
            </a:br>
            <a:r>
              <a:rPr lang="it-IT" sz="1600" b="1" dirty="0" smtClean="0">
                <a:solidFill>
                  <a:srgbClr val="002060"/>
                </a:solidFill>
              </a:rPr>
              <a:t/>
            </a:r>
            <a:br>
              <a:rPr lang="it-IT" sz="1600" b="1" dirty="0" smtClean="0">
                <a:solidFill>
                  <a:srgbClr val="002060"/>
                </a:solidFill>
              </a:rPr>
            </a:br>
            <a:r>
              <a:rPr lang="it-IT" sz="1600" dirty="0" smtClean="0">
                <a:solidFill>
                  <a:srgbClr val="002060"/>
                </a:solidFill>
              </a:rPr>
              <a:t/>
            </a:r>
            <a:br>
              <a:rPr lang="it-IT" sz="1600" dirty="0" smtClean="0">
                <a:solidFill>
                  <a:srgbClr val="002060"/>
                </a:solidFill>
              </a:rPr>
            </a:br>
            <a:r>
              <a:rPr lang="it-IT" sz="1600" dirty="0" smtClean="0">
                <a:solidFill>
                  <a:srgbClr val="002060"/>
                </a:solidFill>
              </a:rPr>
              <a:t/>
            </a:r>
            <a:br>
              <a:rPr lang="it-IT" sz="1600" dirty="0" smtClean="0">
                <a:solidFill>
                  <a:srgbClr val="002060"/>
                </a:solidFill>
              </a:rPr>
            </a:br>
            <a:r>
              <a:rPr lang="it-IT" sz="1600" dirty="0" smtClean="0">
                <a:solidFill>
                  <a:srgbClr val="002060"/>
                </a:solidFill>
              </a:rPr>
              <a:t/>
            </a:r>
            <a:br>
              <a:rPr lang="it-IT" sz="1600" dirty="0" smtClean="0">
                <a:solidFill>
                  <a:srgbClr val="002060"/>
                </a:solidFill>
              </a:rPr>
            </a:br>
            <a:r>
              <a:rPr lang="it-IT" sz="1600" dirty="0" smtClean="0">
                <a:solidFill>
                  <a:srgbClr val="002060"/>
                </a:solidFill>
              </a:rPr>
              <a:t/>
            </a:r>
            <a:br>
              <a:rPr lang="it-IT" sz="1600" dirty="0" smtClean="0">
                <a:solidFill>
                  <a:srgbClr val="002060"/>
                </a:solidFill>
              </a:rPr>
            </a:br>
            <a:r>
              <a:rPr lang="it-IT" sz="1600" dirty="0" smtClean="0">
                <a:solidFill>
                  <a:srgbClr val="002060"/>
                </a:solidFill>
              </a:rPr>
              <a:t/>
            </a:r>
            <a:br>
              <a:rPr lang="it-IT" sz="1600" dirty="0" smtClean="0">
                <a:solidFill>
                  <a:srgbClr val="002060"/>
                </a:solidFill>
              </a:rPr>
            </a:br>
            <a:r>
              <a:rPr lang="it-IT" sz="1600" dirty="0" smtClean="0">
                <a:solidFill>
                  <a:srgbClr val="002060"/>
                </a:solidFill>
              </a:rPr>
              <a:t/>
            </a:r>
            <a:br>
              <a:rPr lang="it-IT" sz="1600" dirty="0" smtClean="0">
                <a:solidFill>
                  <a:srgbClr val="002060"/>
                </a:solidFill>
              </a:rPr>
            </a:br>
            <a:r>
              <a:rPr lang="it-IT" sz="36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36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6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DISCALCULIA</a:t>
            </a:r>
            <a:endParaRPr lang="it-IT" sz="3600" b="1" u="sng" dirty="0">
              <a:solidFill>
                <a:srgbClr val="002060"/>
              </a:solidFill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algn="ctr"/>
            <a:r>
              <a:rPr lang="it-IT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 ALTRE DIFFICOLTA’ </a:t>
            </a:r>
          </a:p>
          <a:p>
            <a:pPr algn="ctr"/>
            <a:r>
              <a:rPr lang="it-IT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ARITMETICA</a:t>
            </a:r>
          </a:p>
          <a:p>
            <a:endParaRPr lang="it-IT" sz="11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11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DOCENTE </a:t>
            </a:r>
            <a:r>
              <a:rPr lang="it-IT" sz="1100" b="1" dirty="0" smtClean="0">
                <a:solidFill>
                  <a:srgbClr val="002060"/>
                </a:solidFill>
              </a:rPr>
              <a:t>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GIULIANA SCARRICO</a:t>
            </a:r>
            <a:b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ICVICENZA2 </a:t>
            </a:r>
          </a:p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Anno scolastico 2018-2019</a:t>
            </a:r>
          </a:p>
          <a:p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endParaRPr lang="it-IT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Giuliana\Desktop\bambini-e-matemati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785794"/>
            <a:ext cx="4572032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22376" y="980728"/>
            <a:ext cx="7772400" cy="2160240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DISCALCULIA PROCEDURALE 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601488"/>
          </a:xfrm>
        </p:spPr>
        <p:txBody>
          <a:bodyPr>
            <a:noAutofit/>
          </a:bodyPr>
          <a:lstStyle/>
          <a:p>
            <a:pPr algn="l"/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Compare un </a:t>
            </a:r>
            <a:r>
              <a:rPr lang="it-IT" sz="1400" b="1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deficit </a:t>
            </a:r>
            <a:r>
              <a:rPr lang="it-IT" sz="1400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negli aspetti procedurali e di calcolo</a:t>
            </a: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l"/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Questi bambini sono in grado  di confrontare insiemi basandosi sulla loro numerosità ma … si riscontrano i seguenti </a:t>
            </a:r>
            <a:r>
              <a:rPr lang="it-IT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ERRORI</a:t>
            </a:r>
            <a:endParaRPr lang="it-IT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50000"/>
              </a:lnSpc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it-IT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INCOLONNAMENTO DEI NUMERI NEL CALCOLO SCRITTO</a:t>
            </a:r>
          </a:p>
          <a:p>
            <a:pPr algn="l">
              <a:lnSpc>
                <a:spcPct val="150000"/>
              </a:lnSpc>
            </a:pPr>
            <a:r>
              <a:rPr lang="it-IT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 NELLA PROCEDURA </a:t>
            </a:r>
          </a:p>
          <a:p>
            <a:pPr algn="l">
              <a:lnSpc>
                <a:spcPct val="150000"/>
              </a:lnSpc>
            </a:pPr>
            <a:r>
              <a:rPr lang="it-IT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 RIPORTO, RECUPERO DEI FATTI ARITMETICI</a:t>
            </a:r>
          </a:p>
          <a:p>
            <a:pPr algn="l">
              <a:lnSpc>
                <a:spcPct val="150000"/>
              </a:lnSpc>
            </a:pPr>
            <a:r>
              <a:rPr lang="it-IT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 NELLA SCRITTURA E LETTURA DEI NUMERI (ERRORI LESSICALI E SINTATTICI) </a:t>
            </a:r>
          </a:p>
          <a:p>
            <a:pPr algn="l"/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È una condizione più diffusa rispetto alla precedente. 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5254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22376" y="1571612"/>
            <a:ext cx="7772400" cy="1857388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 </a:t>
            </a:r>
            <a:br>
              <a:rPr lang="it-IT" dirty="0" smtClean="0"/>
            </a:br>
            <a:r>
              <a:rPr lang="it-IT" dirty="0" smtClean="0"/>
              <a:t> </a:t>
            </a:r>
            <a:r>
              <a:rPr lang="it-IT" dirty="0" smtClean="0">
                <a:solidFill>
                  <a:srgbClr val="FF0000"/>
                </a:solidFill>
              </a:rPr>
              <a:t>ABILITÀ </a:t>
            </a:r>
            <a:r>
              <a:rPr lang="it-IT" dirty="0" err="1" smtClean="0">
                <a:solidFill>
                  <a:srgbClr val="FF0000"/>
                </a:solidFill>
              </a:rPr>
              <a:t>DI</a:t>
            </a:r>
            <a:r>
              <a:rPr lang="it-IT" dirty="0" smtClean="0">
                <a:solidFill>
                  <a:srgbClr val="FF0000"/>
                </a:solidFill>
              </a:rPr>
              <a:t> CONTEGGIO PRE-VERBALI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601488"/>
          </a:xfrm>
        </p:spPr>
        <p:txBody>
          <a:bodyPr>
            <a:noAutofit/>
          </a:bodyPr>
          <a:lstStyle/>
          <a:p>
            <a:pPr algn="l"/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Il bambino passa da </a:t>
            </a:r>
          </a:p>
          <a:p>
            <a:pPr algn="l"/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ABILITÀ INNATE (= discrimina piccole quantità visive, acuità numerica e processo di stima) </a:t>
            </a:r>
          </a:p>
          <a:p>
            <a:pPr algn="l"/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ad ABILITÀ </a:t>
            </a:r>
            <a:r>
              <a:rPr lang="it-IT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CONTEGGIO VERBALI che dipendono da cultura e contesto (associazione della quantità ad una etichetta verbale, ad </a:t>
            </a:r>
            <a:r>
              <a:rPr lang="it-IT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</a:t>
            </a: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.”otto”) </a:t>
            </a:r>
          </a:p>
          <a:p>
            <a:pPr algn="l"/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VERSO I 2 ANNI: IL BAMBINO INIZIA A RIPETERE LE PAROLE NUMERO.  </a:t>
            </a:r>
          </a:p>
          <a:p>
            <a:pPr algn="just"/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VERSO I 6 ANNI: LE PAROLE NUMERO VENGONO UTILIZZATE SENZA ERRORI PER CONTARE INSIEMI </a:t>
            </a:r>
            <a:r>
              <a:rPr lang="it-IT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OLTRE 10 ELEMENTI. </a:t>
            </a:r>
          </a:p>
          <a:p>
            <a:pPr algn="l"/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r>
              <a:rPr lang="it-IT" sz="1400" dirty="0" smtClean="0">
                <a:latin typeface="Arial" pitchFamily="34" charset="0"/>
                <a:cs typeface="Arial" pitchFamily="34" charset="0"/>
              </a:rPr>
              <a:t> </a:t>
            </a:r>
            <a:endParaRPr lang="it-IT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22376" y="1357298"/>
            <a:ext cx="7772400" cy="1928826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LINEE GUIDA DECRETO LEGGE 170:  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ABILITÀ MATEMATICHE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60148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it-IT" sz="3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Fin dall’inizio della scuola primaria è necessario avviare al conteggio e al calcolo a mente, processi necessari all’evoluzione dell’intelligenza numerica.   Più dettagliatamente,  la ricerca scientifica ha evidenziato che nella scuola primaria le strategie di potenziamento dell’intelligenza numerica devono riguardare:  </a:t>
            </a:r>
          </a:p>
          <a:p>
            <a:pPr algn="l"/>
            <a:r>
              <a:rPr lang="it-IT" sz="3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 processi di conteggio; </a:t>
            </a:r>
          </a:p>
          <a:p>
            <a:pPr algn="l"/>
            <a:r>
              <a:rPr lang="it-IT" sz="3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 processi lessicali; </a:t>
            </a:r>
          </a:p>
          <a:p>
            <a:pPr algn="l"/>
            <a:r>
              <a:rPr lang="it-IT" sz="3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 processi semantici;  </a:t>
            </a:r>
          </a:p>
          <a:p>
            <a:pPr algn="l"/>
            <a:r>
              <a:rPr lang="it-IT" sz="3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 processi sintattici;  </a:t>
            </a:r>
          </a:p>
          <a:p>
            <a:pPr algn="l"/>
            <a:r>
              <a:rPr lang="it-IT" sz="3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 calcolo a mente;  </a:t>
            </a:r>
          </a:p>
          <a:p>
            <a:pPr algn="l"/>
            <a:r>
              <a:rPr lang="it-IT" sz="3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 calcolo scritto. </a:t>
            </a:r>
          </a:p>
          <a:p>
            <a:r>
              <a:rPr lang="it-IT" dirty="0" smtClean="0"/>
              <a:t>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714884"/>
            <a:ext cx="8183880" cy="1320156"/>
          </a:xfrm>
        </p:spPr>
        <p:txBody>
          <a:bodyPr>
            <a:normAutofit/>
          </a:bodyPr>
          <a:lstStyle/>
          <a:p>
            <a:pPr algn="ctr"/>
            <a:r>
              <a:rPr lang="it-IT" sz="20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ABILITA’ NUMERICHE  </a:t>
            </a:r>
            <a:br>
              <a:rPr lang="it-IT" sz="20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it-IT" sz="20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E</a:t>
            </a:r>
            <a:br>
              <a:rPr lang="it-IT" sz="20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it-IT" sz="20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ABILITA’ DEL CALCOLO </a:t>
            </a:r>
            <a:endParaRPr lang="it-IT" sz="2000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dirty="0"/>
          </a:p>
        </p:txBody>
      </p:sp>
      <p:pic>
        <p:nvPicPr>
          <p:cNvPr id="1027" name="Picture 3" descr="C:\Users\Giuliana\Desktop\Abilità+numeriche+e+abilità+di+calcol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362" y="214290"/>
            <a:ext cx="8588918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536786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PROCESSI DI CONTEGGIO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err="1" smtClean="0">
                <a:solidFill>
                  <a:srgbClr val="FF0000"/>
                </a:solidFill>
              </a:rPr>
              <a:t>counting</a:t>
            </a:r>
            <a:r>
              <a:rPr lang="it-IT" dirty="0" smtClean="0">
                <a:solidFill>
                  <a:srgbClr val="FF0000"/>
                </a:solidFill>
              </a:rPr>
              <a:t> 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04822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it-IT" sz="5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 </a:t>
            </a:r>
            <a:r>
              <a:rPr lang="it-IT" sz="5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capacità di rispondere alla domanda “Quanti sono?” </a:t>
            </a:r>
            <a:endParaRPr lang="it-IT" sz="5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70000"/>
              </a:lnSpc>
            </a:pPr>
            <a:r>
              <a:rPr lang="it-IT" sz="5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 </a:t>
            </a:r>
            <a:r>
              <a:rPr lang="it-IT" sz="5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fondamentale soprattutto nel primo ciclo</a:t>
            </a:r>
            <a:r>
              <a:rPr lang="it-IT" sz="5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t-IT" sz="5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70000"/>
              </a:lnSpc>
            </a:pPr>
            <a:r>
              <a:rPr lang="it-IT" sz="5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Tale </a:t>
            </a:r>
            <a:r>
              <a:rPr lang="it-IT" sz="5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abilità è complessa</a:t>
            </a:r>
            <a:r>
              <a:rPr lang="it-IT" sz="5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poiché </a:t>
            </a:r>
            <a:r>
              <a:rPr lang="it-IT" sz="5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presuppone l’acquisizione dei principi di corrispondenza uno a uno </a:t>
            </a:r>
            <a:r>
              <a:rPr lang="it-IT" sz="5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(ossia che a ogni elemento che contiamo corrisponde un solo elemento numerico), </a:t>
            </a:r>
            <a:r>
              <a:rPr lang="it-IT" sz="5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dell’ordine stabile avanti/indietro </a:t>
            </a:r>
            <a:r>
              <a:rPr lang="it-IT" sz="5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(ossia che l’ordine dei numeri non può variare) e della </a:t>
            </a:r>
            <a:r>
              <a:rPr lang="it-IT" sz="5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cardinalità</a:t>
            </a:r>
            <a:r>
              <a:rPr lang="it-IT" sz="5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(ossia che l’ultimo numero contato corrisponde alla quantità dell’insieme degli elementi contati). </a:t>
            </a:r>
          </a:p>
          <a:p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136291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502920" y="3929066"/>
            <a:ext cx="8183880" cy="210597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COMPONENTE </a:t>
            </a:r>
            <a:r>
              <a:rPr lang="it-IT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SEMANTICA</a:t>
            </a:r>
            <a:r>
              <a:rPr lang="it-IT" sz="3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it-IT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SINTATTICA</a:t>
            </a:r>
            <a:r>
              <a:rPr lang="it-IT" sz="3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it-IT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LESSICALE</a:t>
            </a:r>
            <a:r>
              <a:rPr lang="it-IT" sz="3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DEI NUMERI</a:t>
            </a:r>
            <a:r>
              <a:rPr lang="it-IT" sz="4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it-IT" sz="4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4532"/>
          </a:xfrm>
        </p:spPr>
        <p:txBody>
          <a:bodyPr>
            <a:noAutofit/>
          </a:bodyPr>
          <a:lstStyle/>
          <a:p>
            <a:pPr algn="l"/>
            <a:r>
              <a:rPr lang="it-IT" dirty="0" smtClean="0">
                <a:solidFill>
                  <a:schemeClr val="tx1"/>
                </a:solidFill>
              </a:rPr>
              <a:t>                  </a:t>
            </a:r>
            <a:endParaRPr lang="it-IT" sz="6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Giuliana\Desktop\4676-4685 - Copia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14356"/>
            <a:ext cx="7858180" cy="32960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5896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I LIVELLI DEL NUMERO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14" y="1552575"/>
            <a:ext cx="6786610" cy="30194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22376" y="1268760"/>
            <a:ext cx="7772400" cy="1680802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LIVELLO SEMANTICO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120232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Comprendere il livello semantico di un numero è un meccanismo che implica la </a:t>
            </a:r>
            <a:r>
              <a:rPr lang="it-IT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capacità di discriminare e manipolare  quantità</a:t>
            </a:r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it-IT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non saper  riconoscere QUANTITA’ è la base delle successive difficoltà matematiche.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CONTEGGIO DEFICITARIO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L’acquisizione avviene nella </a:t>
            </a:r>
          </a:p>
          <a:p>
            <a:pPr algn="ctr"/>
            <a:r>
              <a:rPr lang="it-IT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scuola infanzia e durante i primi anni scuola primaria </a:t>
            </a:r>
          </a:p>
        </p:txBody>
      </p:sp>
    </p:spTree>
    <p:extLst>
      <p:ext uri="{BB962C8B-B14F-4D97-AF65-F5344CB8AC3E}">
        <p14:creationId xmlns="" xmlns:p14="http://schemas.microsoft.com/office/powerpoint/2010/main" val="426180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22376" y="1071546"/>
            <a:ext cx="7772400" cy="257746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STIMOLARE E POTENZIARE I PROCESSI SEMANTICI NEI PRIMI ANNI SCUOLA PRIMARIA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387174"/>
          </a:xfrm>
        </p:spPr>
        <p:txBody>
          <a:bodyPr>
            <a:noAutofit/>
          </a:bodyPr>
          <a:lstStyle/>
          <a:p>
            <a:pPr algn="ctr"/>
            <a:r>
              <a:rPr lang="it-IT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FARE ESERCIZI DI: AGGIUNGERE   TOGLIERE  SOMMARE E SOTTRARRE QUANTITA’ </a:t>
            </a:r>
          </a:p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Prima entro il 5 poi entro il 10, procedere gradatamente presentando elementi semplificati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22376" y="500042"/>
            <a:ext cx="7772400" cy="2571768"/>
          </a:xfrm>
        </p:spPr>
        <p:txBody>
          <a:bodyPr>
            <a:normAutofit/>
          </a:bodyPr>
          <a:lstStyle/>
          <a:p>
            <a:pPr algn="ctr"/>
            <a:r>
              <a:rPr lang="it-IT" sz="2000" dirty="0" smtClean="0">
                <a:solidFill>
                  <a:srgbClr val="FF0000"/>
                </a:solidFill>
              </a:rPr>
              <a:t/>
            </a:r>
            <a:br>
              <a:rPr lang="it-IT" sz="2000" dirty="0" smtClean="0">
                <a:solidFill>
                  <a:srgbClr val="FF0000"/>
                </a:solidFill>
              </a:rPr>
            </a:br>
            <a:r>
              <a:rPr lang="it-IT" sz="2000" dirty="0" smtClean="0">
                <a:solidFill>
                  <a:srgbClr val="FF0000"/>
                </a:solidFill>
              </a:rPr>
              <a:t>Esercitare gli alunni, dopo la classe 2^,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sz="2000" dirty="0" smtClean="0">
                <a:solidFill>
                  <a:srgbClr val="FF0000"/>
                </a:solidFill>
              </a:rPr>
              <a:t>sulla </a:t>
            </a:r>
            <a:r>
              <a:rPr lang="it-IT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SEMANTICA DEI NUMERI:</a:t>
            </a:r>
            <a:br>
              <a:rPr lang="it-IT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it-IT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STIMA DELLA NUMEROSITA’</a:t>
            </a:r>
            <a:br>
              <a:rPr lang="it-IT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it-IT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COMPARAZIONE DI QUANTITA’</a:t>
            </a:r>
            <a:br>
              <a:rPr lang="it-IT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it-IT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CONTEGGIO </a:t>
            </a:r>
            <a:r>
              <a:rPr lang="it-IT" sz="2000" dirty="0" smtClean="0">
                <a:solidFill>
                  <a:srgbClr val="FF0000"/>
                </a:solidFill>
              </a:rPr>
              <a:t/>
            </a:r>
            <a:br>
              <a:rPr lang="it-IT" sz="2000" dirty="0" smtClean="0">
                <a:solidFill>
                  <a:srgbClr val="FF0000"/>
                </a:solidFill>
              </a:rPr>
            </a:br>
            <a:r>
              <a:rPr lang="it-IT" sz="2000" dirty="0" smtClean="0">
                <a:solidFill>
                  <a:srgbClr val="FF0000"/>
                </a:solidFill>
              </a:rPr>
              <a:t>-</a:t>
            </a:r>
            <a:r>
              <a:rPr lang="it-IT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SERIAZIONE</a:t>
            </a:r>
            <a:endParaRPr lang="it-IT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530050"/>
          </a:xfrm>
        </p:spPr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Esempi di ATTIVITA’ per verificare tale conoscenza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</a:rPr>
              <a:t>ESERCIZIO: riordina i seguenti numeri dal maggiore al minore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</a:rPr>
              <a:t>109    663   315     12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</a:rPr>
              <a:t>ESERCIZIO: inserisci il numero mancante nella seguente serie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</a:rPr>
              <a:t>44    45   …..   47   48  </a:t>
            </a:r>
          </a:p>
          <a:p>
            <a:pPr algn="ctr"/>
            <a:endParaRPr lang="it-IT" dirty="0" smtClean="0">
              <a:solidFill>
                <a:schemeClr val="tx1"/>
              </a:solidFill>
            </a:endParaRPr>
          </a:p>
          <a:p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150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22376" y="1071546"/>
            <a:ext cx="7772400" cy="1853398"/>
          </a:xfrm>
        </p:spPr>
        <p:txBody>
          <a:bodyPr>
            <a:noAutofit/>
          </a:bodyPr>
          <a:lstStyle/>
          <a:p>
            <a:pPr algn="ctr"/>
            <a:r>
              <a:rPr lang="it-IT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480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it-IT" sz="480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ominio </a:t>
            </a:r>
            <a:r>
              <a:rPr lang="it-IT" sz="480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verbale </a:t>
            </a:r>
            <a:r>
              <a:rPr lang="it-IT" sz="480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480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it-IT" sz="480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480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480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Dominio </a:t>
            </a:r>
            <a:r>
              <a:rPr lang="it-IT" sz="480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numerico 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501008"/>
            <a:ext cx="7772400" cy="302433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La </a:t>
            </a:r>
            <a:r>
              <a:rPr lang="it-IT" dirty="0">
                <a:solidFill>
                  <a:schemeClr val="tx1"/>
                </a:solidFill>
              </a:rPr>
              <a:t>grammatica </a:t>
            </a:r>
            <a:r>
              <a:rPr lang="it-IT" dirty="0" smtClean="0">
                <a:solidFill>
                  <a:schemeClr val="tx1"/>
                </a:solidFill>
              </a:rPr>
              <a:t>linguistica  funziona </a:t>
            </a:r>
            <a:r>
              <a:rPr lang="it-IT" dirty="0">
                <a:solidFill>
                  <a:schemeClr val="tx1"/>
                </a:solidFill>
              </a:rPr>
              <a:t>diversamente </a:t>
            </a:r>
            <a:r>
              <a:rPr lang="it-IT" dirty="0" smtClean="0">
                <a:solidFill>
                  <a:schemeClr val="tx1"/>
                </a:solidFill>
              </a:rPr>
              <a:t>dalla </a:t>
            </a:r>
            <a:r>
              <a:rPr lang="it-IT" dirty="0">
                <a:solidFill>
                  <a:schemeClr val="tx1"/>
                </a:solidFill>
              </a:rPr>
              <a:t>grammatica del numero. Se </a:t>
            </a:r>
            <a:r>
              <a:rPr lang="it-IT" dirty="0" smtClean="0">
                <a:solidFill>
                  <a:schemeClr val="tx1"/>
                </a:solidFill>
              </a:rPr>
              <a:t>mettiamo in disordine </a:t>
            </a:r>
            <a:r>
              <a:rPr lang="it-IT" dirty="0">
                <a:solidFill>
                  <a:schemeClr val="tx1"/>
                </a:solidFill>
              </a:rPr>
              <a:t>le </a:t>
            </a:r>
            <a:r>
              <a:rPr lang="it-IT" dirty="0" smtClean="0">
                <a:solidFill>
                  <a:schemeClr val="tx1"/>
                </a:solidFill>
              </a:rPr>
              <a:t>lettere nella parola U V A  </a:t>
            </a:r>
            <a:r>
              <a:rPr lang="it-IT" dirty="0">
                <a:solidFill>
                  <a:schemeClr val="tx1"/>
                </a:solidFill>
              </a:rPr>
              <a:t>il risultato sarà AVU: anche se occupano posizioni diverse, le lettere si pronunciano comunque nello stesso modo. </a:t>
            </a:r>
            <a:r>
              <a:rPr lang="it-IT" dirty="0" smtClean="0">
                <a:solidFill>
                  <a:schemeClr val="tx1"/>
                </a:solidFill>
              </a:rPr>
              <a:t>Se proviamo </a:t>
            </a:r>
            <a:r>
              <a:rPr lang="it-IT" dirty="0">
                <a:solidFill>
                  <a:schemeClr val="tx1"/>
                </a:solidFill>
              </a:rPr>
              <a:t>con </a:t>
            </a:r>
            <a:r>
              <a:rPr lang="it-IT" dirty="0" smtClean="0">
                <a:solidFill>
                  <a:schemeClr val="tx1"/>
                </a:solidFill>
              </a:rPr>
              <a:t>il numero 45 e  </a:t>
            </a:r>
            <a:r>
              <a:rPr lang="it-IT" dirty="0">
                <a:solidFill>
                  <a:schemeClr val="tx1"/>
                </a:solidFill>
              </a:rPr>
              <a:t>chiediamo di mettere insieme i numeri </a:t>
            </a:r>
            <a:r>
              <a:rPr lang="it-IT" dirty="0" smtClean="0">
                <a:solidFill>
                  <a:schemeClr val="tx1"/>
                </a:solidFill>
              </a:rPr>
              <a:t>4 e 5 </a:t>
            </a:r>
            <a:r>
              <a:rPr lang="it-IT" dirty="0">
                <a:solidFill>
                  <a:schemeClr val="tx1"/>
                </a:solidFill>
              </a:rPr>
              <a:t>il risultano è </a:t>
            </a:r>
            <a:r>
              <a:rPr lang="it-IT" dirty="0" smtClean="0">
                <a:solidFill>
                  <a:schemeClr val="tx1"/>
                </a:solidFill>
              </a:rPr>
              <a:t>45 e </a:t>
            </a:r>
            <a:r>
              <a:rPr lang="it-IT" dirty="0">
                <a:solidFill>
                  <a:schemeClr val="tx1"/>
                </a:solidFill>
              </a:rPr>
              <a:t>si pronuncia </a:t>
            </a:r>
            <a:r>
              <a:rPr lang="it-IT" dirty="0" smtClean="0">
                <a:solidFill>
                  <a:schemeClr val="tx1"/>
                </a:solidFill>
              </a:rPr>
              <a:t>QUARANTACINQUE; </a:t>
            </a:r>
            <a:r>
              <a:rPr lang="it-IT" dirty="0">
                <a:solidFill>
                  <a:schemeClr val="tx1"/>
                </a:solidFill>
              </a:rPr>
              <a:t>se chiediamo ora di mettere insieme i numeri </a:t>
            </a:r>
            <a:r>
              <a:rPr lang="it-IT" dirty="0" smtClean="0">
                <a:solidFill>
                  <a:schemeClr val="tx1"/>
                </a:solidFill>
              </a:rPr>
              <a:t>5 e 4 ne </a:t>
            </a:r>
            <a:r>
              <a:rPr lang="it-IT" dirty="0">
                <a:solidFill>
                  <a:schemeClr val="tx1"/>
                </a:solidFill>
              </a:rPr>
              <a:t>risulterà un numero che si chiama </a:t>
            </a:r>
            <a:r>
              <a:rPr lang="it-IT" dirty="0" smtClean="0">
                <a:solidFill>
                  <a:schemeClr val="tx1"/>
                </a:solidFill>
              </a:rPr>
              <a:t>CINQUANTAQUATTRO. </a:t>
            </a:r>
          </a:p>
          <a:p>
            <a:pPr algn="ctr"/>
            <a:r>
              <a:rPr lang="it-IT" b="1" u="sng" dirty="0" smtClean="0">
                <a:solidFill>
                  <a:schemeClr val="tx1"/>
                </a:solidFill>
              </a:rPr>
              <a:t>I </a:t>
            </a:r>
            <a:r>
              <a:rPr lang="it-IT" b="1" u="sng" dirty="0">
                <a:solidFill>
                  <a:schemeClr val="tx1"/>
                </a:solidFill>
              </a:rPr>
              <a:t>numeri, in base alla posizione che occupano, si pronunciano in maniera completamente diversa. </a:t>
            </a:r>
          </a:p>
        </p:txBody>
      </p:sp>
    </p:spTree>
    <p:extLst>
      <p:ext uri="{BB962C8B-B14F-4D97-AF65-F5344CB8AC3E}">
        <p14:creationId xmlns="" xmlns:p14="http://schemas.microsoft.com/office/powerpoint/2010/main" val="175161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FF0000"/>
                </a:solidFill>
                <a:effectLst/>
              </a:rPr>
              <a:t>PROCESSI SEMANTICI E DSA</a:t>
            </a:r>
            <a:endParaRPr lang="it-IT" dirty="0">
              <a:solidFill>
                <a:srgbClr val="FF0000"/>
              </a:solidFill>
              <a:effectLst/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53005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difficoltà nel </a:t>
            </a:r>
            <a:r>
              <a:rPr lang="it-IT" sz="22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discriminare quantità </a:t>
            </a:r>
            <a:r>
              <a:rPr lang="it-IT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può costituire la base delle successive difficoltà in ambito matematico.  </a:t>
            </a:r>
          </a:p>
          <a:p>
            <a:pPr algn="just"/>
            <a:r>
              <a:rPr lang="it-IT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Un </a:t>
            </a:r>
            <a:r>
              <a:rPr lang="it-IT" sz="22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conteggio deficitario </a:t>
            </a:r>
            <a:r>
              <a:rPr lang="it-IT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influirà a cascata sui successivi stadi dell’apprendimento matematico. </a:t>
            </a:r>
          </a:p>
          <a:p>
            <a:pPr algn="just"/>
            <a:r>
              <a:rPr lang="it-IT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In caso di difficoltà in ambito semantico è necessario indagare se l’alunno possiede una corretta conoscenza semantica dei numeri ed eventualmente intervenire con uno specifico percorso di potenziamento. </a:t>
            </a:r>
          </a:p>
          <a:p>
            <a:r>
              <a:rPr lang="it-IT" dirty="0" smtClean="0"/>
              <a:t> </a:t>
            </a:r>
            <a:endParaRPr lang="it-IT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22376" y="714356"/>
            <a:ext cx="7772400" cy="2357454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/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 Errori sui processi semantici   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(tipici nella dislessia profonda).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387174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/>
              <a:t> </a:t>
            </a:r>
          </a:p>
          <a:p>
            <a:pPr algn="just"/>
            <a:r>
              <a:rPr lang="it-IT" dirty="0" smtClean="0"/>
              <a:t> </a:t>
            </a:r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lnSpc>
                <a:spcPct val="210000"/>
              </a:lnSpc>
            </a:pPr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 bambino con processi di quantificazione </a:t>
            </a:r>
            <a:r>
              <a:rPr lang="it-IT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deficitari</a:t>
            </a:r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avrà maggiori difficoltà nelle successive acquisizione di competenze lessicali, sintattiche e procedurali, dato l’incapacità di legare tali processi ai referenti semantici. </a:t>
            </a:r>
          </a:p>
          <a:p>
            <a:r>
              <a:rPr lang="it-IT" dirty="0" smtClean="0"/>
              <a:t> </a:t>
            </a:r>
          </a:p>
          <a:p>
            <a:r>
              <a:rPr lang="it-IT" dirty="0" smtClean="0"/>
              <a:t> </a:t>
            </a:r>
            <a:endParaRPr lang="it-IT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960722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LIVELLO LESSICALE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120232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50000"/>
              </a:lnSpc>
            </a:pP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meccanismi lessicali sono quelli che </a:t>
            </a:r>
            <a:endParaRPr lang="it-IT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it-IT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regolano </a:t>
            </a:r>
            <a:r>
              <a: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nome dei numeri</a:t>
            </a: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it-IT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riguardano </a:t>
            </a: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cioè la capacità di </a:t>
            </a:r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tradurre la quantità in numeri arabi e in parole ( CODIFICA BIDIREZIONALE).</a:t>
            </a:r>
          </a:p>
          <a:p>
            <a:pPr algn="ctr">
              <a:lnSpc>
                <a:spcPct val="150000"/>
              </a:lnSpc>
            </a:pPr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CAPACITÀ </a:t>
            </a:r>
            <a:r>
              <a:rPr lang="it-IT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SAPER LEGGERE E SCRIVERE I NUMERI  </a:t>
            </a:r>
            <a:endParaRPr lang="it-I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846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STIMOLARE E POTENZIARE I PROCESSI LESSICALI</a:t>
            </a:r>
            <a:endParaRPr lang="it-IT" dirty="0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138704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it-IT" dirty="0" smtClean="0">
                <a:solidFill>
                  <a:schemeClr val="tx1"/>
                </a:solidFill>
              </a:rPr>
              <a:t>Fare esercizi di lettura dei numeri e presentare i numeri in più forme:</a:t>
            </a:r>
          </a:p>
          <a:p>
            <a:pPr algn="l"/>
            <a:endParaRPr lang="it-IT" dirty="0" smtClean="0">
              <a:solidFill>
                <a:schemeClr val="tx1"/>
              </a:solidFill>
            </a:endParaRP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PAROLA-NUMERO VERBALE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PAROLA – NUMERO SCRITTO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NUMERO ARABO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QUANTITA’ ESPRESSA CON I PALLINI (METODO BORTOLATO)</a:t>
            </a:r>
            <a:r>
              <a:rPr lang="it-IT" dirty="0" smtClean="0"/>
              <a:t> </a:t>
            </a:r>
            <a:endParaRPr lang="it-IT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29256" y="1142984"/>
            <a:ext cx="29718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  <a:effectLst/>
              </a:rPr>
              <a:t/>
            </a:r>
            <a:br>
              <a:rPr lang="it-IT" sz="2800" dirty="0" smtClean="0">
                <a:solidFill>
                  <a:srgbClr val="FF0000"/>
                </a:solidFill>
                <a:effectLst/>
              </a:rPr>
            </a:br>
            <a:r>
              <a:rPr lang="it-IT" sz="2800" dirty="0" smtClean="0">
                <a:solidFill>
                  <a:srgbClr val="FF0000"/>
                </a:solidFill>
                <a:effectLst/>
              </a:rPr>
              <a:t/>
            </a:r>
            <a:br>
              <a:rPr lang="it-IT" sz="2800" dirty="0" smtClean="0">
                <a:solidFill>
                  <a:srgbClr val="FF0000"/>
                </a:solidFill>
                <a:effectLst/>
              </a:rPr>
            </a:br>
            <a:r>
              <a:rPr lang="it-IT" sz="2800" dirty="0" smtClean="0">
                <a:solidFill>
                  <a:srgbClr val="FF0000"/>
                </a:solidFill>
                <a:effectLst/>
              </a:rPr>
              <a:t/>
            </a:r>
            <a:br>
              <a:rPr lang="it-IT" sz="2800" dirty="0" smtClean="0">
                <a:solidFill>
                  <a:srgbClr val="FF0000"/>
                </a:solidFill>
                <a:effectLst/>
              </a:rPr>
            </a:br>
            <a:r>
              <a:rPr lang="it-IT" sz="2800" dirty="0" smtClean="0">
                <a:solidFill>
                  <a:srgbClr val="FF0000"/>
                </a:solidFill>
                <a:effectLst/>
              </a:rPr>
              <a:t/>
            </a:r>
            <a:br>
              <a:rPr lang="it-IT" sz="2800" dirty="0" smtClean="0">
                <a:solidFill>
                  <a:srgbClr val="FF0000"/>
                </a:solidFill>
                <a:effectLst/>
              </a:rPr>
            </a:br>
            <a:r>
              <a:rPr lang="it-IT" sz="2800" dirty="0" smtClean="0">
                <a:solidFill>
                  <a:srgbClr val="FF0000"/>
                </a:solidFill>
                <a:effectLst/>
              </a:rPr>
              <a:t/>
            </a:r>
            <a:br>
              <a:rPr lang="it-IT" sz="2800" dirty="0" smtClean="0">
                <a:solidFill>
                  <a:srgbClr val="FF0000"/>
                </a:solidFill>
                <a:effectLst/>
              </a:rPr>
            </a:br>
            <a:r>
              <a:rPr lang="it-IT" sz="2800" dirty="0" smtClean="0">
                <a:solidFill>
                  <a:srgbClr val="FF0000"/>
                </a:solidFill>
                <a:effectLst/>
              </a:rPr>
              <a:t/>
            </a:r>
            <a:br>
              <a:rPr lang="it-IT" sz="2800" dirty="0" smtClean="0">
                <a:solidFill>
                  <a:srgbClr val="FF0000"/>
                </a:solidFill>
                <a:effectLst/>
              </a:rPr>
            </a:br>
            <a:r>
              <a:rPr lang="it-IT" sz="2000" dirty="0" smtClean="0">
                <a:solidFill>
                  <a:srgbClr val="FF0000"/>
                </a:solidFill>
                <a:effectLst/>
              </a:rPr>
              <a:t/>
            </a:r>
            <a:br>
              <a:rPr lang="it-IT" sz="2000" dirty="0" smtClean="0">
                <a:solidFill>
                  <a:srgbClr val="FF0000"/>
                </a:solidFill>
                <a:effectLst/>
              </a:rPr>
            </a:br>
            <a:r>
              <a:rPr lang="it-IT" sz="31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PROCESSI LESSICALI E DSA</a:t>
            </a:r>
            <a:r>
              <a:rPr lang="it-IT" sz="2000" dirty="0" smtClean="0">
                <a:solidFill>
                  <a:srgbClr val="FF0000"/>
                </a:solidFill>
                <a:effectLst/>
              </a:rPr>
              <a:t>: </a:t>
            </a:r>
            <a:br>
              <a:rPr lang="it-IT" sz="2000" dirty="0" smtClean="0">
                <a:solidFill>
                  <a:srgbClr val="FF0000"/>
                </a:solidFill>
                <a:effectLst/>
              </a:rPr>
            </a:br>
            <a:endParaRPr lang="it-IT" sz="2000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Segnaposto testo 5"/>
          <p:cNvSpPr>
            <a:spLocks noGrp="1"/>
          </p:cNvSpPr>
          <p:nvPr>
            <p:ph type="body" idx="2"/>
          </p:nvPr>
        </p:nvSpPr>
        <p:spPr>
          <a:xfrm>
            <a:off x="5538847" y="2071678"/>
            <a:ext cx="2971800" cy="358223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Le irregolarità nella denominazione dei numeri fino al 20 creano fin da subito molti problemi ai bambini quando ne devono apprendere il corretto nome.</a:t>
            </a:r>
          </a:p>
          <a:p>
            <a:pPr>
              <a:lnSpc>
                <a:spcPct val="150000"/>
              </a:lnSpc>
            </a:pP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… per i numeri dopo il dieci non diciamo</a:t>
            </a:r>
          </a:p>
          <a:p>
            <a:pPr>
              <a:lnSpc>
                <a:spcPct val="150000"/>
              </a:lnSpc>
            </a:pP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Dieci e uno</a:t>
            </a:r>
          </a:p>
          <a:p>
            <a:pPr>
              <a:lnSpc>
                <a:spcPct val="150000"/>
              </a:lnSpc>
            </a:pPr>
            <a:r>
              <a:rPr lang="it-I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Dieci-due</a:t>
            </a:r>
            <a:endParaRPr lang="it-I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Dieci-tre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 descr="C:\Users\Giuliana\Desktop\Aritmetica-per-bambini-giochi-didattici-in-casa-con-i-numeri-Imparare-a-contare-1333x6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1" y="1000108"/>
            <a:ext cx="4857783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Come potenziare negli alunni l’aspetto </a:t>
            </a:r>
            <a:r>
              <a:rPr lang="it-IT" sz="4800" dirty="0" smtClean="0">
                <a:solidFill>
                  <a:srgbClr val="FF0000"/>
                </a:solidFill>
              </a:rPr>
              <a:t/>
            </a:r>
            <a:br>
              <a:rPr lang="it-IT" sz="4800" dirty="0" smtClean="0">
                <a:solidFill>
                  <a:srgbClr val="FF0000"/>
                </a:solidFill>
              </a:rPr>
            </a:br>
            <a:r>
              <a:rPr lang="it-IT" sz="4800" dirty="0" smtClean="0">
                <a:solidFill>
                  <a:srgbClr val="FF0000"/>
                </a:solidFill>
              </a:rPr>
              <a:t>LESSICALE </a:t>
            </a:r>
            <a:r>
              <a:rPr lang="it-IT" sz="4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DEI NUMERI:</a:t>
            </a:r>
            <a:endParaRPr lang="it-IT" dirty="0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857628"/>
            <a:ext cx="7772400" cy="1357322"/>
          </a:xfrm>
        </p:spPr>
        <p:txBody>
          <a:bodyPr>
            <a:normAutofit/>
          </a:bodyPr>
          <a:lstStyle/>
          <a:p>
            <a:pPr algn="ctr"/>
            <a:r>
              <a:rPr lang="it-IT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Esercizi di lettura e scrittura dei numeri </a:t>
            </a:r>
          </a:p>
          <a:p>
            <a:pPr algn="ctr"/>
            <a:r>
              <a:rPr lang="it-IT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DETTATO  di numeri </a:t>
            </a:r>
          </a:p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it-IT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compito indagato con la prova ACMT 11-14)</a:t>
            </a:r>
            <a:endParaRPr lang="it-IT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51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960722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LIVELLO SINTATTICO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17586" y="3649006"/>
            <a:ext cx="7772400" cy="2804330"/>
          </a:xfrm>
        </p:spPr>
        <p:txBody>
          <a:bodyPr>
            <a:normAutofit/>
          </a:bodyPr>
          <a:lstStyle/>
          <a:p>
            <a:pPr algn="ctr"/>
            <a:r>
              <a:rPr lang="it-IT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E’ la ‘grammatica’ del NUMERO.</a:t>
            </a:r>
          </a:p>
          <a:p>
            <a:pPr algn="ctr"/>
            <a:r>
              <a:rPr lang="it-IT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E’ a questo livello che si individua il significato che le cifre assumono all’interno del numero: </a:t>
            </a:r>
          </a:p>
          <a:p>
            <a:pPr algn="ctr"/>
            <a:r>
              <a:rPr lang="it-IT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VALORE POSIZIONALE DELLE CIFRE.  </a:t>
            </a:r>
          </a:p>
          <a:p>
            <a:pPr algn="ctr"/>
            <a:r>
              <a:rPr lang="it-IT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 questo livello </a:t>
            </a:r>
            <a:r>
              <a:rPr lang="it-IT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sono fortemente implicate delle abilità di tipo </a:t>
            </a:r>
            <a:r>
              <a:rPr lang="it-IT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visuo-spaziale</a:t>
            </a:r>
            <a:r>
              <a:rPr lang="it-IT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it-IT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it-IT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Come potenziare negli alunni l’aspetto </a:t>
            </a:r>
            <a:r>
              <a:rPr lang="it-IT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it-IT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it-IT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SINTATTICO DEL NUMERO:</a:t>
            </a:r>
            <a:endParaRPr lang="it-IT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1458480"/>
          </a:xfrm>
        </p:spPr>
        <p:txBody>
          <a:bodyPr>
            <a:normAutofit/>
          </a:bodyPr>
          <a:lstStyle/>
          <a:p>
            <a:pPr algn="l"/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Far eseguire trasformazioni di numeri in cifre scritte: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ESEMPIO  1 m, 4 da, 2c, 6u,3 </a:t>
            </a:r>
            <a:r>
              <a:rPr lang="it-IT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uk</a:t>
            </a:r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9h, 8d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compito indagato nella prova ACMT 11-14 </a:t>
            </a:r>
            <a:endParaRPr lang="it-IT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22376" y="1428736"/>
            <a:ext cx="7772400" cy="1857388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ERRORI </a:t>
            </a:r>
            <a:r>
              <a:rPr lang="it-IT" dirty="0" err="1" smtClean="0">
                <a:solidFill>
                  <a:srgbClr val="FF0000"/>
                </a:solidFill>
              </a:rPr>
              <a:t>DI</a:t>
            </a:r>
            <a:r>
              <a:rPr lang="it-IT" dirty="0" smtClean="0">
                <a:solidFill>
                  <a:srgbClr val="FF0000"/>
                </a:solidFill>
              </a:rPr>
              <a:t> TRANSCODIFICA SINTATTICA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74436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Possibili errori di transcodifica per il numero tremila cento cinque: </a:t>
            </a:r>
            <a:r>
              <a:rPr lang="it-IT" sz="3500" dirty="0" smtClean="0">
                <a:solidFill>
                  <a:schemeClr val="tx1"/>
                </a:solidFill>
              </a:rPr>
              <a:t>3105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 3000 100 5 nel quale ogni numero è interamente espresso senza averli “sommati”;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315 nel quale lo zero tra 1 e 3 non è inserito come segnaposto; </a:t>
            </a:r>
          </a:p>
          <a:p>
            <a:pPr algn="l"/>
            <a:endParaRPr lang="it-IT" dirty="0" smtClean="0">
              <a:solidFill>
                <a:schemeClr val="tx1"/>
              </a:solidFill>
            </a:endParaRP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30105 nel quale è stato aggiunto un segnaposto erroneamente;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3 e 1105 nel quale non è stato moltiplicato il 3 per mille, producendo due numeri distinti.</a:t>
            </a:r>
            <a:endParaRPr lang="it-IT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74412"/>
          </a:xfrm>
        </p:spPr>
        <p:txBody>
          <a:bodyPr>
            <a:normAutofit/>
          </a:bodyPr>
          <a:lstStyle/>
          <a:p>
            <a:pPr algn="ctr"/>
            <a:r>
              <a:rPr lang="it-IT" sz="4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IL SISTEMA DEL CALCOLO</a:t>
            </a:r>
            <a:endParaRPr lang="it-IT" sz="4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ottotitolo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93776" indent="-457200" algn="l">
              <a:buNone/>
            </a:pPr>
            <a:endParaRPr lang="it-IT" sz="3600" dirty="0" smtClean="0">
              <a:solidFill>
                <a:schemeClr val="tx1"/>
              </a:solidFill>
            </a:endParaRPr>
          </a:p>
        </p:txBody>
      </p:sp>
      <p:pic>
        <p:nvPicPr>
          <p:cNvPr id="1027" name="Picture 3" descr="C:\Users\Giuliana\Desktop\Paperino%20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358246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857760"/>
            <a:ext cx="8183880" cy="1177280"/>
          </a:xfrm>
        </p:spPr>
        <p:txBody>
          <a:bodyPr>
            <a:noAutofit/>
          </a:bodyPr>
          <a:lstStyle/>
          <a:p>
            <a:r>
              <a:rPr lang="it-IT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*Classificazione</a:t>
            </a:r>
            <a:r>
              <a:rPr lang="it-IT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internazionale delle malattie e dei problemi correlati, OMS. </a:t>
            </a:r>
            <a:br>
              <a:rPr lang="it-IT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**DSM IV TR (Manuale diagnostico specialistico dei disturbi mentali; American </a:t>
            </a:r>
            <a:r>
              <a:rPr lang="it-IT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Psychiatric</a:t>
            </a:r>
            <a:r>
              <a:rPr lang="it-IT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Association</a:t>
            </a:r>
            <a:r>
              <a:rPr lang="it-IT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it-IT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503238" y="530224"/>
          <a:ext cx="8183562" cy="41846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27854"/>
                <a:gridCol w="2727854"/>
                <a:gridCol w="2727854"/>
              </a:tblGrid>
              <a:tr h="2365243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ICD10*</a:t>
                      </a:r>
                    </a:p>
                    <a:p>
                      <a:pPr algn="ctr"/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 DISTURBI SPECIFICI DELLO SVILUPPO 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DSM IV TR DISTURBI DELL’APPRENDIMENTO 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TERMINOLOGIA COMUNEMENTE USATA </a:t>
                      </a:r>
                      <a:endParaRPr lang="it-IT" dirty="0"/>
                    </a:p>
                  </a:txBody>
                  <a:tcPr/>
                </a:tc>
              </a:tr>
              <a:tr h="1819417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F 81.2  Disturbo specifico delle abilità aritmetiche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315.1 Disturbo del calcolo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DISCALCULIA 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CALCOLO A MENTE 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idx="2"/>
          </p:nvPr>
        </p:nvSpPr>
        <p:spPr>
          <a:xfrm>
            <a:off x="5572132" y="1428736"/>
            <a:ext cx="2971800" cy="4429156"/>
          </a:xfrm>
        </p:spPr>
        <p:txBody>
          <a:bodyPr>
            <a:normAutofit lnSpcReduction="10000"/>
          </a:bodyPr>
          <a:lstStyle/>
          <a:p>
            <a:r>
              <a:rPr lang="it-IT" b="1" u="sng" dirty="0" smtClean="0"/>
              <a:t>Coinvolge diversi </a:t>
            </a:r>
            <a:r>
              <a:rPr lang="it-IT" b="1" u="sng" dirty="0"/>
              <a:t>processi cognitivi, tra cui la memoria di fatti aritmetici e la memoria di lavoro</a:t>
            </a:r>
            <a:r>
              <a:rPr lang="it-IT" dirty="0"/>
              <a:t>. A questi si aggiunge l’applicazione delle strategie come: la composizione e la scomposizione; il raggruppamento; l’arrotondamento alla decina; le proprietà delle quattro operazioni; il recupero dei fatti aritmetici. Allenare all’uso delle strategie e stimolare il calcolo a mente </a:t>
            </a:r>
            <a:r>
              <a:rPr lang="it-IT" b="1" u="sng" dirty="0"/>
              <a:t>è un buon metodo per favorire l’evoluzione e il potenziamento dell’intelligenza numerica, </a:t>
            </a:r>
            <a:r>
              <a:rPr lang="it-IT" dirty="0"/>
              <a:t>intesa come processo di manipolazione cognitiva del sistema del calcolo. </a:t>
            </a: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36712"/>
            <a:ext cx="4625975" cy="4608512"/>
          </a:xfrm>
        </p:spPr>
      </p:pic>
    </p:spTree>
    <p:extLst>
      <p:ext uri="{BB962C8B-B14F-4D97-AF65-F5344CB8AC3E}">
        <p14:creationId xmlns="" xmlns:p14="http://schemas.microsoft.com/office/powerpoint/2010/main" val="19587085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1800" dirty="0">
                <a:latin typeface="Arial" pitchFamily="34" charset="0"/>
                <a:cs typeface="Arial" pitchFamily="34" charset="0"/>
              </a:rPr>
              <a:t>S</a:t>
            </a:r>
            <a:r>
              <a:rPr lang="it-IT" sz="1800" dirty="0" smtClean="0">
                <a:latin typeface="Arial" pitchFamily="34" charset="0"/>
                <a:cs typeface="Arial" pitchFamily="34" charset="0"/>
              </a:rPr>
              <a:t>upporto cartaceo al calcolo mente</a:t>
            </a:r>
            <a:endParaRPr lang="it-IT" sz="1800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Segnaposto testo 1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r>
              <a:rPr lang="it-IT" b="1" u="sng" dirty="0" smtClean="0">
                <a:latin typeface="Arial" pitchFamily="34" charset="0"/>
                <a:cs typeface="Arial" pitchFamily="34" charset="0"/>
              </a:rPr>
              <a:t>Il calcolo scritto ha </a:t>
            </a:r>
            <a:r>
              <a:rPr lang="it-IT" b="1" u="sng" dirty="0">
                <a:latin typeface="Arial" pitchFamily="34" charset="0"/>
                <a:cs typeface="Arial" pitchFamily="34" charset="0"/>
              </a:rPr>
              <a:t>il compito di automatizzare procedure </a:t>
            </a:r>
            <a:r>
              <a:rPr lang="it-IT" dirty="0">
                <a:latin typeface="Arial" pitchFamily="34" charset="0"/>
                <a:cs typeface="Arial" pitchFamily="34" charset="0"/>
              </a:rPr>
              <a:t>e algoritmi e </a:t>
            </a:r>
            <a:r>
              <a:rPr lang="it-IT" b="1" u="sng" dirty="0">
                <a:latin typeface="Arial" pitchFamily="34" charset="0"/>
                <a:cs typeface="Arial" pitchFamily="34" charset="0"/>
              </a:rPr>
              <a:t>non </a:t>
            </a:r>
            <a:r>
              <a:rPr lang="it-IT" dirty="0">
                <a:latin typeface="Arial" pitchFamily="34" charset="0"/>
                <a:cs typeface="Arial" pitchFamily="34" charset="0"/>
              </a:rPr>
              <a:t>quello di </a:t>
            </a:r>
            <a:r>
              <a:rPr lang="it-IT" b="1" u="sng" dirty="0">
                <a:latin typeface="Arial" pitchFamily="34" charset="0"/>
                <a:cs typeface="Arial" pitchFamily="34" charset="0"/>
              </a:rPr>
              <a:t>sviluppare strategie </a:t>
            </a:r>
            <a:r>
              <a:rPr lang="it-IT" dirty="0">
                <a:latin typeface="Arial" pitchFamily="34" charset="0"/>
                <a:cs typeface="Arial" pitchFamily="34" charset="0"/>
              </a:rPr>
              <a:t>né di potenziare le abilità d’intelligenza numerica.  Impegnare la gran parte del tempo scolastico nell’esercitazione di tali algoritmi: da una parte consente un’adeguata acquisizione delle procedure di calcoli complessi,  dall’altra rischia di penalizzare l’apprendimento e il consolidamento di strategie più flessibili ed efficaci come quelle del calcolo a mente.   Si raccomanda, dunque, un approccio didattico che sappia potenziare entrambi i tipi di calcolo necessari per lo sviluppo di potenzialità cognitive differenti. </a:t>
            </a:r>
          </a:p>
          <a:p>
            <a:endParaRPr lang="it-IT" dirty="0"/>
          </a:p>
        </p:txBody>
      </p:sp>
      <p:pic>
        <p:nvPicPr>
          <p:cNvPr id="3" name="Segnaposto contenuto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64704"/>
            <a:ext cx="3960440" cy="4608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ALUNNI DSA E CALCOLO </a:t>
            </a:r>
            <a:endParaRPr lang="it-IT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egnaposto testo 5"/>
          <p:cNvSpPr>
            <a:spLocks noGrp="1"/>
          </p:cNvSpPr>
          <p:nvPr>
            <p:ph type="body" idx="2"/>
          </p:nvPr>
        </p:nvSpPr>
        <p:spPr/>
        <p:txBody>
          <a:bodyPr>
            <a:noAutofit/>
          </a:bodyPr>
          <a:lstStyle/>
          <a:p>
            <a:r>
              <a:rPr lang="it-IT" sz="2000" dirty="0" smtClean="0">
                <a:latin typeface="Arial" pitchFamily="34" charset="0"/>
                <a:cs typeface="Arial" pitchFamily="34" charset="0"/>
              </a:rPr>
              <a:t>Il </a:t>
            </a:r>
            <a:r>
              <a:rPr lang="it-IT" sz="2000" u="sng" dirty="0" smtClean="0">
                <a:latin typeface="Arial" pitchFamily="34" charset="0"/>
                <a:cs typeface="Arial" pitchFamily="34" charset="0"/>
              </a:rPr>
              <a:t>calcolo scritto 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sarà tanto più difficile quanto più il profilo compromesso riguarderà gli automatismi e i processi di memoria,  </a:t>
            </a:r>
            <a:r>
              <a:rPr lang="it-IT" sz="2000" u="sng" dirty="0" smtClean="0">
                <a:latin typeface="Arial" pitchFamily="34" charset="0"/>
                <a:cs typeface="Arial" pitchFamily="34" charset="0"/>
              </a:rPr>
              <a:t>il calcolo a mente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 sarà tanto più difficile quanto più il profilo compromesso riguarderà le funzioni di strategia composizionale.  </a:t>
            </a:r>
          </a:p>
          <a:p>
            <a:r>
              <a:rPr lang="it-IT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it-IT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026" name="Picture 2" descr="C:\Users\Giuliana\Desktop\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4714908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 descr="C:\Users\Giuliana\Desktop\IL+SISTEMA+DEL+CALCOLO+Si+organizza+su+TRE+LIVELLI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501122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C:\Users\Giuliana\Desktop\Il+sistema+del+calcolo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429684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 descr="C:\Users\Giuliana\Desktop\SISTEMA+DEL+CALCOLO+–+procedu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429684" cy="55721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098" name="Picture 2" descr="C:\Users\Giuliana\Desktop\Errori+del+sistema+del+calcol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8429684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122" name="Picture 2" descr="C:\Users\Giuliana\Desktop\indipendenza+funzionale+sistema+del+calcolo+processazione+numeri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286808" cy="58372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TIPOLOGIA  </a:t>
            </a:r>
            <a:r>
              <a:rPr lang="it-IT" sz="4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4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ERRORE </a:t>
            </a:r>
            <a:br>
              <a:rPr lang="it-IT" sz="4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it-IT" dirty="0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958678"/>
          </a:xfrm>
        </p:spPr>
        <p:txBody>
          <a:bodyPr>
            <a:noAutofit/>
          </a:bodyPr>
          <a:lstStyle/>
          <a:p>
            <a:pPr algn="just"/>
            <a:r>
              <a:rPr lang="it-IT" sz="1600" b="1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È importante effettuare un'analisi degli errori in quanto:   </a:t>
            </a:r>
            <a:endParaRPr lang="it-IT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</a:pP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La tipologia di errori ci consente di </a:t>
            </a:r>
            <a:r>
              <a:rPr lang="it-IT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distinguere</a:t>
            </a:r>
            <a:r>
              <a:rPr lang="it-IT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i semplici casi di difficoltà dal disturbo. </a:t>
            </a:r>
          </a:p>
          <a:p>
            <a:pPr algn="just">
              <a:lnSpc>
                <a:spcPct val="170000"/>
              </a:lnSpc>
            </a:pP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Conoscere il tipo di errore </a:t>
            </a:r>
            <a:r>
              <a:rPr lang="it-IT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consente di </a:t>
            </a:r>
            <a:r>
              <a:rPr lang="it-IT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impostare</a:t>
            </a:r>
            <a:r>
              <a:rPr lang="it-IT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un corretto programma didattico. </a:t>
            </a:r>
          </a:p>
          <a:p>
            <a:pPr algn="just">
              <a:lnSpc>
                <a:spcPct val="170000"/>
              </a:lnSpc>
            </a:pP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L’errore consente di </a:t>
            </a:r>
            <a:r>
              <a:rPr lang="it-IT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capire quale processo è deficitario</a:t>
            </a: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quale sistema è compromesso e, impostare il corretto programma di potenziamento. </a:t>
            </a:r>
          </a:p>
          <a:p>
            <a:pPr algn="just"/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it-IT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22376" y="1285860"/>
            <a:ext cx="7772400" cy="1643074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Strumenti compensativi e misure </a:t>
            </a:r>
            <a:r>
              <a:rPr lang="it-IT" dirty="0" err="1" smtClean="0">
                <a:solidFill>
                  <a:srgbClr val="FF0000"/>
                </a:solidFill>
              </a:rPr>
              <a:t>dispensative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315736"/>
          </a:xfrm>
        </p:spPr>
        <p:txBody>
          <a:bodyPr>
            <a:normAutofit lnSpcReduction="10000"/>
          </a:bodyPr>
          <a:lstStyle/>
          <a:p>
            <a:pPr algn="ctr"/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legge 170/2010 insiste sul tema della didattica individualizza e personalizzata come strumento di garanzia del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DIRITTO ALLO STUDIO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Attraverso l’uso di strumenti COMPENSATIVI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(sono i mezzi che permettono di superare le difficoltà)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 misure DISPENSATIVE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(permettono di svolgere con accorgimenti o non svolgere alcune attività).</a:t>
            </a:r>
          </a:p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146" name="Picture 2" descr="C:\Users\Giuliana\Desktop\Discalculia+evolutiv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501122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170" name="Picture 2" descr="C:\Users\Giuliana\Desktop\Strumenti+compensativ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429684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PROSPETTIVA DELL’INCLUSIONE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194" name="Picture 2" descr="C:\Users\Giuliana\Desktop\giustizia-2-672x3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643998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EVITIAMO </a:t>
            </a:r>
            <a:r>
              <a:rPr lang="it-IT" dirty="0" err="1" smtClean="0">
                <a:solidFill>
                  <a:srgbClr val="FF0000"/>
                </a:solidFill>
              </a:rPr>
              <a:t>DI</a:t>
            </a:r>
            <a:r>
              <a:rPr lang="it-IT" dirty="0" smtClean="0">
                <a:solidFill>
                  <a:srgbClr val="FF0000"/>
                </a:solidFill>
              </a:rPr>
              <a:t> ALIMENTARE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u="sng" dirty="0" smtClean="0">
                <a:solidFill>
                  <a:srgbClr val="FF0000"/>
                </a:solidFill>
              </a:rPr>
              <a:t>L’IMPOTENZA APPRESA</a:t>
            </a:r>
            <a:endParaRPr lang="it-IT" u="sng" dirty="0">
              <a:solidFill>
                <a:srgbClr val="FF0000"/>
              </a:solidFill>
            </a:endParaRPr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9218" name="Picture 2" descr="C:\Users\Giuliana\Desktop\strip06-we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8286808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 descr="C:\Users\Giuliana\Desktop\Design-senza-titol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286808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5085184"/>
            <a:ext cx="8183880" cy="949856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Orizzonte inclusione: 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LA SCUOLA PER TUTTI E </a:t>
            </a:r>
            <a:r>
              <a:rPr lang="it-IT" dirty="0" err="1" smtClean="0">
                <a:solidFill>
                  <a:srgbClr val="FF0000"/>
                </a:solidFill>
              </a:rPr>
              <a:t>DI</a:t>
            </a:r>
            <a:r>
              <a:rPr lang="it-IT" dirty="0" smtClean="0">
                <a:solidFill>
                  <a:srgbClr val="FF0000"/>
                </a:solidFill>
              </a:rPr>
              <a:t> TUTTI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28604"/>
            <a:ext cx="8363272" cy="4608512"/>
          </a:xfrm>
        </p:spPr>
      </p:pic>
    </p:spTree>
    <p:extLst>
      <p:ext uri="{BB962C8B-B14F-4D97-AF65-F5344CB8AC3E}">
        <p14:creationId xmlns="" xmlns:p14="http://schemas.microsoft.com/office/powerpoint/2010/main" val="111319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22376" y="1571612"/>
            <a:ext cx="7772400" cy="1785950"/>
          </a:xfrm>
        </p:spPr>
        <p:txBody>
          <a:bodyPr/>
          <a:lstStyle/>
          <a:p>
            <a:pPr algn="l"/>
            <a:r>
              <a:rPr lang="it-IT" dirty="0" smtClean="0">
                <a:solidFill>
                  <a:srgbClr val="FF0000"/>
                </a:solidFill>
              </a:rPr>
              <a:t>Riferimenti BIBLIOGRAFICI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192240"/>
          </a:xfrm>
        </p:spPr>
        <p:txBody>
          <a:bodyPr>
            <a:normAutofit fontScale="92500" lnSpcReduction="10000"/>
          </a:bodyPr>
          <a:lstStyle/>
          <a:p>
            <a:pPr marL="208026" indent="-171450" algn="just"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IL TRATTAMENTO DEI DISTURBI SPECIFICI DELL’APPRENDIMENTO SCOLASTICO di Patrizio E. </a:t>
            </a:r>
            <a:r>
              <a:rPr lang="it-IT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Tressoldi</a:t>
            </a: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 Claudio </a:t>
            </a:r>
            <a:r>
              <a:rPr lang="it-IT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Vio</a:t>
            </a: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208026" indent="-171450" algn="just"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ORIZZONTE INCLUSIONE di Dario </a:t>
            </a:r>
            <a:r>
              <a:rPr lang="it-IT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Ianes</a:t>
            </a: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 Andrea </a:t>
            </a:r>
            <a:r>
              <a:rPr lang="it-IT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Canevaro</a:t>
            </a:r>
            <a:endParaRPr lang="it-IT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08026" indent="-171450" algn="just"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DISCALCULIA E ALTRE DIFFICOLTA’ IN ARITMETICA A SCUOLA – guida </a:t>
            </a:r>
            <a:r>
              <a:rPr lang="it-IT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Erickson</a:t>
            </a: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con contributo dei maggiori esperti nel campo della </a:t>
            </a:r>
            <a:r>
              <a:rPr lang="it-IT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discalculia</a:t>
            </a:r>
            <a:endParaRPr lang="it-IT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08026" indent="-1714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Lucangeli D. (a cura di), La </a:t>
            </a:r>
            <a:r>
              <a:rPr lang="it-IT" sz="1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Discalculia</a:t>
            </a:r>
            <a:r>
              <a:rPr lang="it-IT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 le difficoltà in Lucangeli D. (a cura di), La </a:t>
            </a:r>
            <a:r>
              <a:rPr lang="it-IT" sz="1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Discalculia</a:t>
            </a:r>
            <a:r>
              <a:rPr lang="it-IT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 le difficoltà in aritmetica, Ed. Giunti, 2012</a:t>
            </a: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it-IT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08026" indent="-171450" algn="just"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Legge 170/2010</a:t>
            </a:r>
          </a:p>
          <a:p>
            <a:pPr marL="208026" indent="-171450" algn="just">
              <a:buFont typeface="Arial" panose="020B0604020202020204" pitchFamily="34" charset="0"/>
              <a:buChar char="•"/>
            </a:pPr>
            <a:r>
              <a:rPr lang="it-IT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CM</a:t>
            </a: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8 6 Marzo 2013</a:t>
            </a:r>
          </a:p>
          <a:p>
            <a:pPr marL="208026" indent="-171450" algn="just"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ALUNNI CON BES di Dario </a:t>
            </a:r>
            <a:r>
              <a:rPr lang="it-IT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Ianes</a:t>
            </a:r>
            <a:r>
              <a:rPr lang="it-IT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 Sofia </a:t>
            </a:r>
            <a:r>
              <a:rPr lang="it-IT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Cramerotti</a:t>
            </a:r>
            <a:endParaRPr lang="it-IT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08026" indent="-171450" algn="just">
              <a:buFont typeface="Arial" panose="020B0604020202020204" pitchFamily="34" charset="0"/>
              <a:buChar char="•"/>
            </a:pPr>
            <a:endParaRPr lang="it-IT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646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Ognuno di noi è un genio</a:t>
            </a:r>
            <a:br>
              <a:rPr lang="it-IT" dirty="0" smtClean="0">
                <a:solidFill>
                  <a:schemeClr val="tx1"/>
                </a:solidFill>
              </a:rPr>
            </a:br>
            <a:r>
              <a:rPr lang="it-IT" sz="900" dirty="0" smtClean="0">
                <a:solidFill>
                  <a:schemeClr val="tx1"/>
                </a:solidFill>
              </a:rPr>
              <a:t>GRAZIE PER L’ATTENZIONE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04" y="499187"/>
            <a:ext cx="8291264" cy="4506808"/>
          </a:xfrm>
        </p:spPr>
      </p:pic>
    </p:spTree>
    <p:extLst>
      <p:ext uri="{BB962C8B-B14F-4D97-AF65-F5344CB8AC3E}">
        <p14:creationId xmlns="" xmlns:p14="http://schemas.microsoft.com/office/powerpoint/2010/main" val="380150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ctrTitle"/>
          </p:nvPr>
        </p:nvSpPr>
        <p:spPr>
          <a:xfrm>
            <a:off x="722376" y="1124744"/>
            <a:ext cx="7772400" cy="1872208"/>
          </a:xfrm>
        </p:spPr>
        <p:txBody>
          <a:bodyPr>
            <a:normAutofit/>
          </a:bodyPr>
          <a:lstStyle/>
          <a:p>
            <a:pPr algn="ctr"/>
            <a:r>
              <a:rPr lang="it-IT" sz="2800" dirty="0" smtClean="0">
                <a:solidFill>
                  <a:schemeClr val="tx1"/>
                </a:solidFill>
              </a:rPr>
              <a:t>F81.2</a:t>
            </a:r>
            <a:br>
              <a:rPr lang="it-IT" sz="2800" dirty="0" smtClean="0">
                <a:solidFill>
                  <a:schemeClr val="tx1"/>
                </a:solidFill>
              </a:rPr>
            </a:br>
            <a:r>
              <a:rPr lang="it-IT" sz="2800" dirty="0" smtClean="0">
                <a:solidFill>
                  <a:schemeClr val="tx1"/>
                </a:solidFill>
              </a:rPr>
              <a:t>DISTURBO SPECIFICO DELLE ABILITA’ ARITMETICHE</a:t>
            </a:r>
            <a:br>
              <a:rPr lang="it-IT" sz="2800" dirty="0" smtClean="0">
                <a:solidFill>
                  <a:schemeClr val="tx1"/>
                </a:solidFill>
              </a:rPr>
            </a:br>
            <a:r>
              <a:rPr lang="it-IT" sz="2800" dirty="0" err="1" smtClean="0">
                <a:solidFill>
                  <a:schemeClr val="tx1"/>
                </a:solidFill>
              </a:rPr>
              <a:t>Lg</a:t>
            </a:r>
            <a:r>
              <a:rPr lang="it-IT" sz="2800" dirty="0" smtClean="0">
                <a:solidFill>
                  <a:schemeClr val="tx1"/>
                </a:solidFill>
              </a:rPr>
              <a:t> 170/2010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7" name="Sottotitolo 6"/>
          <p:cNvSpPr>
            <a:spLocks noGrp="1"/>
          </p:cNvSpPr>
          <p:nvPr>
            <p:ph type="subTitle" idx="1"/>
          </p:nvPr>
        </p:nvSpPr>
        <p:spPr>
          <a:xfrm>
            <a:off x="722376" y="3571876"/>
            <a:ext cx="7772400" cy="278608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Il disturbo interessa in maniera selettiva il DOMINIO SPECIFICO del calcolo. I sintomi sono: 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it-IT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incapacita’</a:t>
            </a:r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di comprendere i concetti di base di alcune operazioni; 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mancanza di comprensione dei termini o dei segni matematici; 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mancato riconoscimento dei simboli numerici; 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-difficoltà nel comprendere quali numeri sono pertinenti al problema aritmetico che si sta considerando;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 difficoltà ad allineare i numeri o a inserire decimali o simboli durante i calcoli; 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scorretta organizzazione spaziale dei calcoli;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 incapacità di apprendere in modo soddisfacente le tabelline.</a:t>
            </a:r>
            <a:endParaRPr lang="it-IT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22376" y="908720"/>
            <a:ext cx="7772400" cy="1728192"/>
          </a:xfrm>
        </p:spPr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In cosa </a:t>
            </a:r>
            <a:r>
              <a:rPr lang="it-IT" smtClean="0">
                <a:solidFill>
                  <a:srgbClr val="FF0000"/>
                </a:solidFill>
              </a:rPr>
              <a:t>fatica </a:t>
            </a:r>
            <a:r>
              <a:rPr lang="it-IT" smtClean="0">
                <a:solidFill>
                  <a:srgbClr val="FF0000"/>
                </a:solidFill>
              </a:rPr>
              <a:t>un alunno </a:t>
            </a:r>
            <a:r>
              <a:rPr lang="it-IT" dirty="0" smtClean="0">
                <a:solidFill>
                  <a:srgbClr val="FF0000"/>
                </a:solidFill>
              </a:rPr>
              <a:t>DISCALCULICO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480272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Fatica </a:t>
            </a: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vedere il numero come entità che contengono molte combinazioni diverse, come quelle dei doppi ( ad esempio, il fatto che ‘8’ corrisponde a 8 unità, ma anche 4+4</a:t>
            </a:r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Fatica </a:t>
            </a: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identificare le strutture interne dei numeri (ad esempio che 24 corrisponde a 24 unità ma anche a 2 da e 4 u</a:t>
            </a:r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Fatica nel recupero procedurale delle operazioni.</a:t>
            </a:r>
          </a:p>
          <a:p>
            <a:pPr algn="just"/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atica a capire ed imparare metodi di calcolo anche semplici.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 per unità per rispondere alle domande sui numeri.</a:t>
            </a:r>
          </a:p>
        </p:txBody>
      </p:sp>
    </p:spTree>
    <p:extLst>
      <p:ext uri="{BB962C8B-B14F-4D97-AF65-F5344CB8AC3E}">
        <p14:creationId xmlns="" xmlns:p14="http://schemas.microsoft.com/office/powerpoint/2010/main" val="426831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IN SINTESI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6" name="Segnaposto testo 5"/>
          <p:cNvSpPr>
            <a:spLocks noGrp="1"/>
          </p:cNvSpPr>
          <p:nvPr>
            <p:ph type="body" idx="2"/>
          </p:nvPr>
        </p:nvSpPr>
        <p:spPr>
          <a:xfrm>
            <a:off x="5292080" y="1447802"/>
            <a:ext cx="3218567" cy="4206112"/>
          </a:xfrm>
        </p:spPr>
        <p:txBody>
          <a:bodyPr/>
          <a:lstStyle/>
          <a:p>
            <a:pPr algn="just">
              <a:lnSpc>
                <a:spcPct val="200000"/>
              </a:lnSpc>
            </a:pP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 Gli alunni DISCALCULICI, anche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se dimostrano semplici progressi nel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tempo, poi risultano incapaci di mantenere il livello raggiunto.</a:t>
            </a:r>
          </a:p>
          <a:p>
            <a:pPr algn="just">
              <a:lnSpc>
                <a:spcPct val="200000"/>
              </a:lnSpc>
            </a:pP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Dimenticano costantemente i fatti e le procedure appresi, tornando a soluzioni di conteggio manuale e, frequentemente, dimenticano intere aree dell’aritmetica.</a:t>
            </a:r>
            <a:endParaRPr lang="it-IT" dirty="0"/>
          </a:p>
          <a:p>
            <a:endParaRPr lang="it-IT" dirty="0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4625975" cy="4601178"/>
          </a:xfrm>
        </p:spPr>
      </p:pic>
    </p:spTree>
    <p:extLst>
      <p:ext uri="{BB962C8B-B14F-4D97-AF65-F5344CB8AC3E}">
        <p14:creationId xmlns="" xmlns:p14="http://schemas.microsoft.com/office/powerpoint/2010/main" val="253450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99381" y="1412776"/>
            <a:ext cx="7772400" cy="1248754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Due profili di DISCALCULIA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48027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IT" dirty="0">
                <a:solidFill>
                  <a:schemeClr val="tx1"/>
                </a:solidFill>
              </a:rPr>
              <a:t>Le Raccomandazioni per la pratica clinica sui DSA elaborate con il metodo della </a:t>
            </a:r>
            <a:r>
              <a:rPr lang="it-IT" dirty="0" err="1">
                <a:solidFill>
                  <a:schemeClr val="tx1"/>
                </a:solidFill>
              </a:rPr>
              <a:t>Consensus</a:t>
            </a:r>
            <a:r>
              <a:rPr lang="it-IT" dirty="0">
                <a:solidFill>
                  <a:schemeClr val="tx1"/>
                </a:solidFill>
              </a:rPr>
              <a:t> Conference (conferenza dei consensi) dai rappresentanti delle principali organizzazioni dei professionisti distinguono: </a:t>
            </a:r>
          </a:p>
          <a:p>
            <a:pPr algn="l"/>
            <a:r>
              <a:rPr lang="it-IT" dirty="0"/>
              <a:t> </a:t>
            </a:r>
          </a:p>
          <a:p>
            <a:pPr algn="l"/>
            <a:r>
              <a:rPr lang="it-IT" sz="2600" b="1" dirty="0">
                <a:solidFill>
                  <a:srgbClr val="002060"/>
                </a:solidFill>
              </a:rPr>
              <a:t>1) DISCALCULIA PROFONDA </a:t>
            </a:r>
          </a:p>
          <a:p>
            <a:pPr algn="l"/>
            <a:r>
              <a:rPr lang="it-IT" sz="2600" b="1" dirty="0">
                <a:solidFill>
                  <a:srgbClr val="002060"/>
                </a:solidFill>
              </a:rPr>
              <a:t> </a:t>
            </a:r>
          </a:p>
          <a:p>
            <a:pPr algn="l"/>
            <a:r>
              <a:rPr lang="it-IT" sz="2600" b="1" dirty="0">
                <a:solidFill>
                  <a:srgbClr val="002060"/>
                </a:solidFill>
              </a:rPr>
              <a:t>2) DISCALCULIA PROCEDURALE </a:t>
            </a:r>
          </a:p>
        </p:txBody>
      </p:sp>
    </p:spTree>
    <p:extLst>
      <p:ext uri="{BB962C8B-B14F-4D97-AF65-F5344CB8AC3E}">
        <p14:creationId xmlns="" xmlns:p14="http://schemas.microsoft.com/office/powerpoint/2010/main" val="212437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22376" y="1357298"/>
            <a:ext cx="7772400" cy="1928826"/>
          </a:xfrm>
        </p:spPr>
        <p:txBody>
          <a:bodyPr>
            <a:normAutofit/>
          </a:bodyPr>
          <a:lstStyle/>
          <a:p>
            <a:pPr algn="ctr"/>
            <a:r>
              <a:rPr lang="it-IT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DISCALCULIA </a:t>
            </a:r>
            <a:r>
              <a:rPr lang="it-IT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EVOLUTIVA PURA  </a:t>
            </a:r>
            <a:r>
              <a:rPr lang="it-IT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PROFONDA, O DISCALCULIA SEMANTICA) 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22376" y="3429000"/>
            <a:ext cx="7772400" cy="321471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Consiste in una </a:t>
            </a:r>
            <a:r>
              <a:rPr lang="it-IT" sz="1400" b="1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debolezza </a:t>
            </a:r>
            <a:r>
              <a:rPr lang="it-IT" sz="1400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nell’elaborazione delle componenti  numeriche </a:t>
            </a: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quindi </a:t>
            </a: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nelle abilità di tipo basale:  </a:t>
            </a:r>
          </a:p>
          <a:p>
            <a:pPr algn="l">
              <a:lnSpc>
                <a:spcPct val="150000"/>
              </a:lnSpc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it-IT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SUBITIZING</a:t>
            </a:r>
          </a:p>
          <a:p>
            <a:pPr algn="l">
              <a:lnSpc>
                <a:spcPct val="150000"/>
              </a:lnSpc>
            </a:pPr>
            <a:r>
              <a:rPr lang="it-IT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-MECCANISMI </a:t>
            </a:r>
            <a:r>
              <a:rPr lang="it-IT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QUANTIFICAZIONE </a:t>
            </a:r>
          </a:p>
          <a:p>
            <a:pPr algn="l">
              <a:lnSpc>
                <a:spcPct val="150000"/>
              </a:lnSpc>
            </a:pPr>
            <a:r>
              <a:rPr lang="it-IT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SERIAZIONE E COMPARAZIONE </a:t>
            </a:r>
          </a:p>
          <a:p>
            <a:pPr algn="l">
              <a:lnSpc>
                <a:spcPct val="150000"/>
              </a:lnSpc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E’ una condizione </a:t>
            </a: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molto rara. </a:t>
            </a: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 ha cecità </a:t>
            </a: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 numero, </a:t>
            </a: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non si  possiede </a:t>
            </a: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il concetto di  quantità.    </a:t>
            </a:r>
          </a:p>
          <a:p>
            <a:pPr algn="l">
              <a:lnSpc>
                <a:spcPct val="150000"/>
              </a:lnSpc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ERRORI RISCONTRABILI: </a:t>
            </a:r>
          </a:p>
          <a:p>
            <a:pPr algn="l">
              <a:lnSpc>
                <a:spcPct val="150000"/>
              </a:lnSpc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•Discriminare tra due insiemi il più numeroso. </a:t>
            </a:r>
            <a:endParaRPr lang="it-IT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50000"/>
              </a:lnSpc>
            </a:pPr>
            <a:r>
              <a:rPr lang="it-IT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•Riordinare</a:t>
            </a: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quantità  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50000"/>
              </a:lnSpc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1921487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tro">
  <a:themeElements>
    <a:clrScheme name="Tramont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735</TotalTime>
  <Words>1840</Words>
  <Application>Microsoft Office PowerPoint</Application>
  <PresentationFormat>Presentazione su schermo (4:3)</PresentationFormat>
  <Paragraphs>192</Paragraphs>
  <Slides>46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46</vt:i4>
      </vt:variant>
    </vt:vector>
  </HeadingPairs>
  <TitlesOfParts>
    <vt:vector size="47" baseType="lpstr">
      <vt:lpstr>Astro</vt:lpstr>
      <vt:lpstr>            DISCALCULIA</vt:lpstr>
      <vt:lpstr> Dominio verbale  e  Dominio numerico </vt:lpstr>
      <vt:lpstr>*Classificazione internazionale delle malattie e dei problemi correlati, OMS.  **DSM IV TR (Manuale diagnostico specialistico dei disturbi mentali; American Psychiatric Association) </vt:lpstr>
      <vt:lpstr>Diapositiva 4</vt:lpstr>
      <vt:lpstr>F81.2 DISTURBO SPECIFICO DELLE ABILITA’ ARITMETICHE Lg 170/2010</vt:lpstr>
      <vt:lpstr>In cosa fatica un alunno DISCALCULICO</vt:lpstr>
      <vt:lpstr>IN SINTESI</vt:lpstr>
      <vt:lpstr>Due profili di DISCALCULIA</vt:lpstr>
      <vt:lpstr>DISCALCULIA EVOLUTIVA PURA   (O PROFONDA, O DISCALCULIA SEMANTICA) </vt:lpstr>
      <vt:lpstr>DISCALCULIA PROCEDURALE </vt:lpstr>
      <vt:lpstr>   ABILITÀ DI CONTEGGIO PRE-VERBALI </vt:lpstr>
      <vt:lpstr>LINEE GUIDA DECRETO LEGGE 170:   ABILITÀ MATEMATICHE</vt:lpstr>
      <vt:lpstr>ABILITA’ NUMERICHE    E ABILITA’ DEL CALCOLO </vt:lpstr>
      <vt:lpstr>PROCESSI DI CONTEGGIO counting  </vt:lpstr>
      <vt:lpstr> COMPONENTE SEMANTICA, SINTATTICA E LESSICALE DEI NUMERI </vt:lpstr>
      <vt:lpstr>I LIVELLI DEL NUMERO</vt:lpstr>
      <vt:lpstr>LIVELLO SEMANTICO</vt:lpstr>
      <vt:lpstr>STIMOLARE E POTENZIARE I PROCESSI SEMANTICI NEI PRIMI ANNI SCUOLA PRIMARIA</vt:lpstr>
      <vt:lpstr> Esercitare gli alunni, dopo la classe 2^, sulla SEMANTICA DEI NUMERI: - STIMA DELLA NUMEROSITA’ - COMPARAZIONE DI QUANTITA’ - CONTEGGIO  -SERIAZIONE</vt:lpstr>
      <vt:lpstr>PROCESSI SEMANTICI E DSA</vt:lpstr>
      <vt:lpstr>  Errori sui processi semantici    (tipici nella dislessia profonda). </vt:lpstr>
      <vt:lpstr>LIVELLO LESSICALE</vt:lpstr>
      <vt:lpstr>STIMOLARE E POTENZIARE I PROCESSI LESSICALI</vt:lpstr>
      <vt:lpstr>        PROCESSI LESSICALI E DSA:  </vt:lpstr>
      <vt:lpstr>Come potenziare negli alunni l’aspetto  LESSICALE DEI NUMERI:</vt:lpstr>
      <vt:lpstr>LIVELLO SINTATTICO</vt:lpstr>
      <vt:lpstr>Come potenziare negli alunni l’aspetto  SINTATTICO DEL NUMERO:</vt:lpstr>
      <vt:lpstr>ERRORI DI TRANSCODIFICA SINTATTICA </vt:lpstr>
      <vt:lpstr>IL SISTEMA DEL CALCOLO</vt:lpstr>
      <vt:lpstr>CALCOLO A MENTE </vt:lpstr>
      <vt:lpstr>Supporto cartaceo al calcolo mente</vt:lpstr>
      <vt:lpstr>ALUNNI DSA E CALCOLO </vt:lpstr>
      <vt:lpstr>Diapositiva 33</vt:lpstr>
      <vt:lpstr>Diapositiva 34</vt:lpstr>
      <vt:lpstr>Diapositiva 35</vt:lpstr>
      <vt:lpstr>Diapositiva 36</vt:lpstr>
      <vt:lpstr>Diapositiva 37</vt:lpstr>
      <vt:lpstr>TIPOLOGIA  DI ERRORE  </vt:lpstr>
      <vt:lpstr>Strumenti compensativi e misure dispensative</vt:lpstr>
      <vt:lpstr>Diapositiva 40</vt:lpstr>
      <vt:lpstr>PROSPETTIVA DELL’INCLUSIONE</vt:lpstr>
      <vt:lpstr>EVITIAMO DI ALIMENTARE L’IMPOTENZA APPRESA</vt:lpstr>
      <vt:lpstr>Diapositiva 43</vt:lpstr>
      <vt:lpstr>Orizzonte inclusione:  LA SCUOLA PER TUTTI E DI TUTTI</vt:lpstr>
      <vt:lpstr>Riferimenti BIBLIOGRAFICI </vt:lpstr>
      <vt:lpstr>Ognuno di noi è un genio GRAZIE PER L’ATTENZIONE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ESERCITAZIONE MODULO 1 DOCENTE GIULIANA SCARRICO</dc:title>
  <dc:creator>Giuliana</dc:creator>
  <cp:lastModifiedBy>HP</cp:lastModifiedBy>
  <cp:revision>80</cp:revision>
  <dcterms:created xsi:type="dcterms:W3CDTF">2018-10-05T09:24:41Z</dcterms:created>
  <dcterms:modified xsi:type="dcterms:W3CDTF">2018-11-11T17:55:21Z</dcterms:modified>
</cp:coreProperties>
</file>