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77" r:id="rId3"/>
    <p:sldId id="263" r:id="rId4"/>
    <p:sldId id="271" r:id="rId5"/>
    <p:sldId id="272" r:id="rId6"/>
    <p:sldId id="273" r:id="rId7"/>
    <p:sldId id="264" r:id="rId8"/>
    <p:sldId id="280" r:id="rId9"/>
    <p:sldId id="265" r:id="rId10"/>
    <p:sldId id="266" r:id="rId11"/>
    <p:sldId id="260" r:id="rId12"/>
    <p:sldId id="257" r:id="rId13"/>
    <p:sldId id="258" r:id="rId14"/>
    <p:sldId id="262" r:id="rId15"/>
    <p:sldId id="275" r:id="rId16"/>
    <p:sldId id="259" r:id="rId17"/>
    <p:sldId id="269" r:id="rId18"/>
    <p:sldId id="268" r:id="rId19"/>
    <p:sldId id="276" r:id="rId20"/>
    <p:sldId id="274" r:id="rId21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ile medio 2 - Color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20/12/2018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20/12/2018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20/12/2018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20/12/2018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20/12/2018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20/12/2018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20/12/2018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20/12/2018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20/12/2018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20/12/2018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20/12/2018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6055F8-1D02-4417-9241-55C834FD9970}" type="datetimeFigureOut">
              <a:rPr lang="it-IT" smtClean="0"/>
              <a:pPr/>
              <a:t>20/12/2018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it.wikipedia.org/wiki/Disgrafia" TargetMode="External"/><Relationship Id="rId7" Type="http://schemas.openxmlformats.org/officeDocument/2006/relationships/image" Target="../media/image5.jpeg"/><Relationship Id="rId2" Type="http://schemas.openxmlformats.org/officeDocument/2006/relationships/hyperlink" Target="https://it.wikipedia.org/wiki/Dislessia" TargetMode="External"/><Relationship Id="rId1" Type="http://schemas.openxmlformats.org/officeDocument/2006/relationships/slideLayout" Target="../slideLayouts/slideLayout8.xml"/><Relationship Id="rId6" Type="http://schemas.openxmlformats.org/officeDocument/2006/relationships/hyperlink" Target="https://it.wikipedia.org/wiki/Discalculia" TargetMode="External"/><Relationship Id="rId5" Type="http://schemas.openxmlformats.org/officeDocument/2006/relationships/hyperlink" Target="https://it.wikipedia.org/wiki/Disturbo_specifico_della_compitazione" TargetMode="External"/><Relationship Id="rId4" Type="http://schemas.openxmlformats.org/officeDocument/2006/relationships/hyperlink" Target="https://it.wikipedia.org/wiki/Disortografia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1357322"/>
          </a:xfrm>
        </p:spPr>
        <p:txBody>
          <a:bodyPr>
            <a:noAutofit/>
          </a:bodyPr>
          <a:lstStyle/>
          <a:p>
            <a:r>
              <a:rPr lang="it-IT" sz="2000" dirty="0"/>
              <a:t/>
            </a:r>
            <a:br>
              <a:rPr lang="it-IT" sz="2000" dirty="0"/>
            </a:br>
            <a:r>
              <a:rPr lang="it-IT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GRUPPO INCLUSIONE </a:t>
            </a:r>
            <a:br>
              <a:rPr lang="it-IT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it-IT" sz="1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it-IT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nno </a:t>
            </a:r>
            <a:r>
              <a:rPr lang="it-IT" sz="1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scolastico </a:t>
            </a:r>
            <a:r>
              <a:rPr lang="it-IT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2018-2019</a:t>
            </a:r>
            <a:br>
              <a:rPr lang="it-IT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r>
              <a:rPr lang="it-IT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docenti Chiara </a:t>
            </a:r>
            <a:r>
              <a:rPr lang="it-IT" sz="16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Iglio</a:t>
            </a:r>
            <a:r>
              <a:rPr lang="it-IT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Elisa </a:t>
            </a:r>
            <a:r>
              <a:rPr lang="it-IT" sz="16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Canola</a:t>
            </a:r>
            <a:r>
              <a:rPr lang="it-IT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Giuliana </a:t>
            </a:r>
            <a:r>
              <a:rPr lang="it-IT" sz="16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Scarrico</a:t>
            </a:r>
            <a:r>
              <a:rPr lang="it-IT" sz="1600" dirty="0">
                <a:latin typeface="Arial" pitchFamily="34" charset="0"/>
                <a:cs typeface="Arial" pitchFamily="34" charset="0"/>
              </a:rPr>
              <a:t/>
            </a:r>
            <a:br>
              <a:rPr lang="it-IT" sz="1600" dirty="0">
                <a:latin typeface="Arial" pitchFamily="34" charset="0"/>
                <a:cs typeface="Arial" pitchFamily="34" charset="0"/>
              </a:rPr>
            </a:br>
            <a:endParaRPr lang="it-IT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Segnaposto contenuto 7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1026" name="Picture 2" descr="C:\Users\Giuliana\Desktop\sostegno-bes-ds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571612"/>
            <a:ext cx="5429288" cy="4572032"/>
          </a:xfrm>
          <a:prstGeom prst="rect">
            <a:avLst/>
          </a:prstGeom>
          <a:noFill/>
        </p:spPr>
      </p:pic>
      <p:pic>
        <p:nvPicPr>
          <p:cNvPr id="2" name="Picture 2" descr="F:\Anno scolastico 2018 2109\LOGO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15074" y="1500174"/>
            <a:ext cx="2357454" cy="27860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/>
          </a:bodyPr>
          <a:lstStyle/>
          <a:p>
            <a:r>
              <a:rPr lang="it-IT" sz="3200" dirty="0"/>
              <a:t>Confronto dei tre documenti</a:t>
            </a:r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</p:nvPr>
        </p:nvGraphicFramePr>
        <p:xfrm>
          <a:off x="428596" y="785795"/>
          <a:ext cx="8229600" cy="54127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1114332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PEI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PDP</a:t>
                      </a:r>
                    </a:p>
                    <a:p>
                      <a:r>
                        <a:rPr lang="it-IT" dirty="0"/>
                        <a:t>Per alunni DSA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PDP</a:t>
                      </a:r>
                    </a:p>
                    <a:p>
                      <a:r>
                        <a:rPr lang="it-IT" dirty="0"/>
                        <a:t>Per gli altri alunni BES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957501">
                <a:tc>
                  <a:txBody>
                    <a:bodyPr/>
                    <a:lstStyle/>
                    <a:p>
                      <a:r>
                        <a:rPr lang="it-IT" sz="1200" dirty="0"/>
                        <a:t>Quali</a:t>
                      </a:r>
                      <a:r>
                        <a:rPr lang="it-IT" sz="1200" baseline="0" dirty="0"/>
                        <a:t> vincoli?</a:t>
                      </a:r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dirty="0"/>
                        <a:t>Indicazioni</a:t>
                      </a:r>
                      <a:r>
                        <a:rPr lang="it-IT" sz="1200" baseline="0" dirty="0"/>
                        <a:t> espresse nella Certificazione della Diagnosi Funzionale e nel Profilo Dinamico Funzionale (fino a dicembre 2018)</a:t>
                      </a:r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dirty="0"/>
                        <a:t>Le azioni definite devono essere coerenti con le indicazioni espresse nella Certificazione</a:t>
                      </a:r>
                      <a:r>
                        <a:rPr lang="it-IT" sz="1200" baseline="0" dirty="0"/>
                        <a:t> di DSA consegnata alla scuola.</a:t>
                      </a:r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dirty="0"/>
                        <a:t>Il PDP tiene conto,</a:t>
                      </a:r>
                      <a:r>
                        <a:rPr lang="it-IT" sz="1200" baseline="0" dirty="0"/>
                        <a:t> se esistono, </a:t>
                      </a:r>
                      <a:r>
                        <a:rPr lang="it-IT" sz="1200" dirty="0"/>
                        <a:t>di eventuali diagnosi o relazioni cliniche consegnate alla scuola.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220484">
                <a:tc>
                  <a:txBody>
                    <a:bodyPr/>
                    <a:lstStyle/>
                    <a:p>
                      <a:r>
                        <a:rPr lang="it-IT" sz="1200" dirty="0"/>
                        <a:t>Qual è il ruolo della famiglia?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dirty="0"/>
                        <a:t>La famiglia collabora alla redazione del PEI ( DPR 24/2/94)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dirty="0"/>
                        <a:t>Il PDP viene redatto in raccordo con la famiglia </a:t>
                      </a:r>
                    </a:p>
                    <a:p>
                      <a:r>
                        <a:rPr lang="it-IT" sz="1200" dirty="0"/>
                        <a:t>(Linee</a:t>
                      </a:r>
                      <a:r>
                        <a:rPr lang="it-IT" sz="1200" baseline="0" dirty="0"/>
                        <a:t> guida 2011)</a:t>
                      </a:r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dirty="0"/>
                        <a:t>Il PDP è il risultato dello sforzo congiunto scuola-famiglia (</a:t>
                      </a:r>
                      <a:r>
                        <a:rPr lang="it-IT" sz="1200" dirty="0" err="1"/>
                        <a:t>CM</a:t>
                      </a:r>
                      <a:r>
                        <a:rPr lang="it-IT" sz="1200" dirty="0"/>
                        <a:t> 8/2013). E’ richiesta la firma dei genitori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120400">
                <a:tc>
                  <a:txBody>
                    <a:bodyPr/>
                    <a:lstStyle/>
                    <a:p>
                      <a:r>
                        <a:rPr lang="it-IT" sz="1200" dirty="0"/>
                        <a:t>Entro quali tempi?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dirty="0"/>
                        <a:t>Entro</a:t>
                      </a:r>
                      <a:r>
                        <a:rPr lang="it-IT" sz="1200" baseline="0" dirty="0"/>
                        <a:t> il 30 novembre </a:t>
                      </a:r>
                      <a:r>
                        <a:rPr lang="it-IT" sz="1200" dirty="0"/>
                        <a:t>(accordo</a:t>
                      </a:r>
                      <a:r>
                        <a:rPr lang="it-IT" sz="1200" baseline="0" dirty="0"/>
                        <a:t> di programma provincia di Vicenza, giugno 2017</a:t>
                      </a:r>
                      <a:r>
                        <a:rPr lang="it-IT" sz="1200" dirty="0"/>
                        <a:t>). Vale, salvo verifiche,</a:t>
                      </a:r>
                      <a:r>
                        <a:rPr lang="it-IT" sz="1200" baseline="0" dirty="0"/>
                        <a:t> per tutto l’anno scolastico.</a:t>
                      </a:r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dirty="0"/>
                        <a:t>Va approvato entro il primo trimestre (Linee guida 2011)</a:t>
                      </a:r>
                    </a:p>
                    <a:p>
                      <a:r>
                        <a:rPr lang="it-IT" sz="1200" dirty="0"/>
                        <a:t>Vale, salvo verifiche,</a:t>
                      </a:r>
                      <a:r>
                        <a:rPr lang="it-IT" sz="1200" baseline="0" dirty="0"/>
                        <a:t> per tutto l’anno scolastico.</a:t>
                      </a:r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dirty="0"/>
                        <a:t>Quando la scuola lo ritiene opportuno. Vale per l’anno scolastico in corso.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COME LEGGE UN DSA</a:t>
            </a:r>
          </a:p>
        </p:txBody>
      </p:sp>
      <p:sp>
        <p:nvSpPr>
          <p:cNvPr id="7" name="Segnaposto contenuto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1026" name="Picture 2" descr="C:\Users\Giuliana\Desktop\Come-legge-un-dislessic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500174"/>
            <a:ext cx="8643966" cy="46434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ctrTitle"/>
          </p:nvPr>
        </p:nvSpPr>
        <p:spPr>
          <a:xfrm>
            <a:off x="685800" y="1643051"/>
            <a:ext cx="7772400" cy="1000131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it-IT" sz="3200" b="1" dirty="0">
                <a:latin typeface="Arial" pitchFamily="34" charset="0"/>
                <a:cs typeface="Arial" pitchFamily="34" charset="0"/>
              </a:rPr>
              <a:t>CLASSIFICAZIONE ICD-10 (OMS,1992)</a:t>
            </a:r>
          </a:p>
        </p:txBody>
      </p:sp>
      <p:sp>
        <p:nvSpPr>
          <p:cNvPr id="5" name="Sottotitolo 4"/>
          <p:cNvSpPr>
            <a:spLocks noGrp="1"/>
          </p:cNvSpPr>
          <p:nvPr>
            <p:ph type="subTitle" idx="1"/>
          </p:nvPr>
        </p:nvSpPr>
        <p:spPr>
          <a:xfrm>
            <a:off x="1371600" y="2857496"/>
            <a:ext cx="6400800" cy="2781304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it-IT" dirty="0">
                <a:solidFill>
                  <a:schemeClr val="tx1"/>
                </a:solidFill>
              </a:rPr>
              <a:t>F80 -Disturbi evolutivi specifici     dell’eloquio e del linguaggio </a:t>
            </a:r>
          </a:p>
          <a:p>
            <a:pPr algn="just"/>
            <a:r>
              <a:rPr lang="it-IT" dirty="0">
                <a:solidFill>
                  <a:schemeClr val="tx1"/>
                </a:solidFill>
              </a:rPr>
              <a:t>F81 -Disturbi evolutivi specifici delle abilità scolastiche</a:t>
            </a:r>
          </a:p>
          <a:p>
            <a:pPr algn="just"/>
            <a:r>
              <a:rPr lang="it-IT" dirty="0">
                <a:solidFill>
                  <a:schemeClr val="tx1"/>
                </a:solidFill>
              </a:rPr>
              <a:t> F82 -Disturbo evolutivo specifico della funzione motoria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ctrTitle"/>
          </p:nvPr>
        </p:nvSpPr>
        <p:spPr>
          <a:xfrm>
            <a:off x="685800" y="1000109"/>
            <a:ext cx="7772400" cy="1643073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it-IT" dirty="0"/>
              <a:t>F81 -Disturbi evolutivi specifici delle  abilità scolastiche</a:t>
            </a:r>
          </a:p>
        </p:txBody>
      </p:sp>
      <p:sp>
        <p:nvSpPr>
          <p:cNvPr id="5" name="Sottotitolo 4"/>
          <p:cNvSpPr>
            <a:spLocks noGrp="1"/>
          </p:cNvSpPr>
          <p:nvPr>
            <p:ph type="subTitle" idx="1"/>
          </p:nvPr>
        </p:nvSpPr>
        <p:spPr>
          <a:xfrm>
            <a:off x="1371600" y="2857496"/>
            <a:ext cx="6400800" cy="3857652"/>
          </a:xfrm>
        </p:spPr>
        <p:txBody>
          <a:bodyPr>
            <a:noAutofit/>
          </a:bodyPr>
          <a:lstStyle/>
          <a:p>
            <a:pPr algn="just">
              <a:lnSpc>
                <a:spcPct val="170000"/>
              </a:lnSpc>
            </a:pPr>
            <a:r>
              <a:rPr lang="it-IT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• F81.0–Disturbo specifico di lettura </a:t>
            </a:r>
          </a:p>
          <a:p>
            <a:pPr algn="just">
              <a:lnSpc>
                <a:spcPct val="170000"/>
              </a:lnSpc>
            </a:pPr>
            <a:r>
              <a:rPr lang="it-IT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•F81.1–Disturbo specifico della compitazione </a:t>
            </a:r>
          </a:p>
          <a:p>
            <a:pPr algn="just">
              <a:lnSpc>
                <a:spcPct val="170000"/>
              </a:lnSpc>
            </a:pPr>
            <a:r>
              <a:rPr lang="it-IT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•F81.2–Disturbo specifico delle abilità aritmetiche </a:t>
            </a:r>
          </a:p>
          <a:p>
            <a:pPr algn="just">
              <a:lnSpc>
                <a:spcPct val="170000"/>
              </a:lnSpc>
            </a:pPr>
            <a:r>
              <a:rPr lang="it-IT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•F81.3–Disturbi misti delle abilità scolastiche</a:t>
            </a:r>
          </a:p>
          <a:p>
            <a:pPr algn="just">
              <a:lnSpc>
                <a:spcPct val="170000"/>
              </a:lnSpc>
            </a:pPr>
            <a:r>
              <a:rPr lang="it-IT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•F81.8–Altri disturbi evolutivi delle abilità scolastiche </a:t>
            </a:r>
          </a:p>
          <a:p>
            <a:pPr algn="just">
              <a:lnSpc>
                <a:spcPct val="170000"/>
              </a:lnSpc>
            </a:pPr>
            <a:r>
              <a:rPr lang="it-IT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•F81.9–Disturbi evolutivi delle abilità scolastiche non specificati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ctrTitle"/>
          </p:nvPr>
        </p:nvSpPr>
        <p:spPr>
          <a:xfrm>
            <a:off x="685800" y="1142985"/>
            <a:ext cx="7772400" cy="85725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it-IT" sz="2800" dirty="0"/>
              <a:t>DISCALCULIA POSSIBILI INDICATORI</a:t>
            </a:r>
          </a:p>
        </p:txBody>
      </p:sp>
      <p:sp>
        <p:nvSpPr>
          <p:cNvPr id="5" name="Sottotitolo 4"/>
          <p:cNvSpPr>
            <a:spLocks noGrp="1"/>
          </p:cNvSpPr>
          <p:nvPr>
            <p:ph type="subTitle" idx="1"/>
          </p:nvPr>
        </p:nvSpPr>
        <p:spPr>
          <a:xfrm>
            <a:off x="1371600" y="2214554"/>
            <a:ext cx="6400800" cy="4143404"/>
          </a:xfrm>
        </p:spPr>
        <p:txBody>
          <a:bodyPr>
            <a:noAutofit/>
          </a:bodyPr>
          <a:lstStyle/>
          <a:p>
            <a:pPr algn="just">
              <a:lnSpc>
                <a:spcPct val="170000"/>
              </a:lnSpc>
              <a:buFont typeface="Arial" pitchFamily="34" charset="0"/>
              <a:buChar char="•"/>
            </a:pPr>
            <a:r>
              <a:rPr lang="it-IT" sz="11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it-IT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INCAPACITA’ </a:t>
            </a:r>
            <a:r>
              <a:rPr lang="it-IT" sz="12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</a:t>
            </a:r>
            <a:r>
              <a:rPr lang="it-IT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STABILIRE UNA CORRISPONDENZA 1:</a:t>
            </a:r>
            <a:r>
              <a:rPr lang="it-IT" sz="12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it-IT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70000"/>
              </a:lnSpc>
              <a:buFont typeface="Arial" pitchFamily="34" charset="0"/>
              <a:buChar char="•"/>
            </a:pPr>
            <a:r>
              <a:rPr lang="it-IT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INCAPACITA’ </a:t>
            </a:r>
            <a:r>
              <a:rPr lang="it-IT" sz="12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</a:t>
            </a:r>
            <a:r>
              <a:rPr lang="it-IT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CONTARE IN MANIERA  SIGNIFICATIVA, E QUINDI </a:t>
            </a:r>
            <a:r>
              <a:rPr lang="it-IT" sz="12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</a:t>
            </a:r>
            <a:r>
              <a:rPr lang="it-IT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RICONOSCERE LA RELAZIONE TRA SIMBOLO E QUANTITA’</a:t>
            </a:r>
          </a:p>
          <a:p>
            <a:pPr algn="just">
              <a:lnSpc>
                <a:spcPct val="170000"/>
              </a:lnSpc>
              <a:buFont typeface="Arial" pitchFamily="34" charset="0"/>
              <a:buChar char="•"/>
            </a:pPr>
            <a:r>
              <a:rPr lang="it-IT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INCAPACITA’ </a:t>
            </a:r>
            <a:r>
              <a:rPr lang="it-IT" sz="12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</a:t>
            </a:r>
            <a:r>
              <a:rPr lang="it-IT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COMPRENDERE I CONCETTI </a:t>
            </a:r>
            <a:r>
              <a:rPr lang="it-IT" sz="12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</a:t>
            </a:r>
            <a:r>
              <a:rPr lang="it-IT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BASE </a:t>
            </a:r>
            <a:r>
              <a:rPr lang="it-IT" sz="12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</a:t>
            </a:r>
            <a:r>
              <a:rPr lang="it-IT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ALCUNE OPERAZIONI; </a:t>
            </a:r>
          </a:p>
          <a:p>
            <a:pPr algn="just">
              <a:lnSpc>
                <a:spcPct val="170000"/>
              </a:lnSpc>
              <a:buFont typeface="Arial" pitchFamily="34" charset="0"/>
              <a:buChar char="•"/>
            </a:pPr>
            <a:r>
              <a:rPr lang="it-IT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MANCANZA </a:t>
            </a:r>
            <a:r>
              <a:rPr lang="it-IT" sz="12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</a:t>
            </a:r>
            <a:r>
              <a:rPr lang="it-IT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COMPRENSIONE DEI TERMINI O DEI SEGNI MATEMATICI; </a:t>
            </a:r>
          </a:p>
          <a:p>
            <a:pPr algn="just">
              <a:lnSpc>
                <a:spcPct val="170000"/>
              </a:lnSpc>
              <a:buFont typeface="Arial" pitchFamily="34" charset="0"/>
              <a:buChar char="•"/>
            </a:pPr>
            <a:r>
              <a:rPr lang="it-IT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MANCATO RICONOSCIMENTO DEI SIMBOLI NUMERICI; </a:t>
            </a:r>
          </a:p>
          <a:p>
            <a:pPr algn="just">
              <a:lnSpc>
                <a:spcPct val="170000"/>
              </a:lnSpc>
              <a:buFont typeface="Arial" pitchFamily="34" charset="0"/>
              <a:buChar char="•"/>
            </a:pPr>
            <a:r>
              <a:rPr lang="it-IT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DIFFICOLTÀ NEL COMPRENDERE QUALI NUMERI SONO PERTINENTI AL PROBLEMA ARITMETICO CHE SI STA CONSIDERANDO;</a:t>
            </a:r>
          </a:p>
          <a:p>
            <a:pPr algn="just">
              <a:lnSpc>
                <a:spcPct val="170000"/>
              </a:lnSpc>
              <a:buFont typeface="Arial" pitchFamily="34" charset="0"/>
              <a:buChar char="•"/>
            </a:pPr>
            <a:r>
              <a:rPr lang="it-IT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DIFFICOLTÀ AD ALLINEARE I NUMERI O A INSERIRE DECIMALI O SIMBOLI DURANTE I CALCOLI; SCORRETTA ORGANIZZAZIONE SPAZIALE DEI CALCOLI;</a:t>
            </a:r>
          </a:p>
          <a:p>
            <a:pPr algn="just">
              <a:lnSpc>
                <a:spcPct val="170000"/>
              </a:lnSpc>
              <a:buFont typeface="Arial" pitchFamily="34" charset="0"/>
              <a:buChar char="•"/>
            </a:pPr>
            <a:r>
              <a:rPr lang="it-IT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INCAPACITÀ </a:t>
            </a:r>
            <a:r>
              <a:rPr lang="it-IT" sz="12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</a:t>
            </a:r>
            <a:r>
              <a:rPr lang="it-IT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APPRENDERE IN MODO SODDISFACENTE LE TABELLINE.</a:t>
            </a:r>
          </a:p>
          <a:p>
            <a:pPr>
              <a:lnSpc>
                <a:spcPct val="170000"/>
              </a:lnSpc>
            </a:pPr>
            <a:endParaRPr lang="it-IT" sz="1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solidFill>
                  <a:srgbClr val="002060"/>
                </a:solidFill>
              </a:rPr>
              <a:t>In cosa fatica una alunno DISCALCULICO</a:t>
            </a:r>
            <a:endParaRPr lang="it-IT" dirty="0"/>
          </a:p>
        </p:txBody>
      </p:sp>
      <p:sp>
        <p:nvSpPr>
          <p:cNvPr id="6" name="Segnaposto testo 5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lnSpc>
                <a:spcPct val="150000"/>
              </a:lnSpc>
            </a:pP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Fatica a vedere il numero come entità che contengono molte combinazioni diverse, come quelle dei doppi ( ad esempio, il fatto che ‘8’ corrisponde a 8 unità, ma anche 4+4);</a:t>
            </a:r>
          </a:p>
          <a:p>
            <a:pPr algn="just">
              <a:lnSpc>
                <a:spcPct val="150000"/>
              </a:lnSpc>
            </a:pP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Fatica ad identificare le strutture interne dei numeri (ad esempio che 24 corrisponde a 24 unità ma anche a 2 da e 4 u). </a:t>
            </a:r>
          </a:p>
          <a:p>
            <a:pPr algn="just">
              <a:lnSpc>
                <a:spcPct val="150000"/>
              </a:lnSpc>
            </a:pP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Fatica nel recupero procedurale delle operazioni.</a:t>
            </a:r>
          </a:p>
          <a:p>
            <a:pPr algn="just">
              <a:lnSpc>
                <a:spcPct val="150000"/>
              </a:lnSpc>
            </a:pP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Fanno fatica a capire ed imparare metodi di calcolo anche semplici.</a:t>
            </a:r>
          </a:p>
          <a:p>
            <a:pPr algn="just">
              <a:lnSpc>
                <a:spcPct val="150000"/>
              </a:lnSpc>
            </a:pP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Contano per unità per rispondere alle domande sui numeri.</a:t>
            </a:r>
          </a:p>
          <a:p>
            <a:endParaRPr lang="it-IT" dirty="0"/>
          </a:p>
        </p:txBody>
      </p:sp>
      <p:pic>
        <p:nvPicPr>
          <p:cNvPr id="7" name="Segnaposto contenuto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75050" y="1142984"/>
            <a:ext cx="5111750" cy="4857784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ctrTitle"/>
          </p:nvPr>
        </p:nvSpPr>
        <p:spPr>
          <a:xfrm>
            <a:off x="685800" y="357166"/>
            <a:ext cx="7772400" cy="928694"/>
          </a:xfrm>
          <a:solidFill>
            <a:srgbClr val="0070C0"/>
          </a:solidFill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it-IT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it-IT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it-IT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DISLESSIA POSSIBILI INDICATORI</a:t>
            </a:r>
            <a:br>
              <a:rPr lang="it-IT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endParaRPr lang="it-IT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ottotitolo 4"/>
          <p:cNvSpPr>
            <a:spLocks noGrp="1"/>
          </p:cNvSpPr>
          <p:nvPr>
            <p:ph type="subTitle" idx="1"/>
          </p:nvPr>
        </p:nvSpPr>
        <p:spPr>
          <a:xfrm>
            <a:off x="1285852" y="1428736"/>
            <a:ext cx="6400800" cy="5000660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l">
              <a:lnSpc>
                <a:spcPct val="170000"/>
              </a:lnSpc>
            </a:pPr>
            <a:r>
              <a:rPr lang="it-IT" sz="1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SOSTITUZIONE </a:t>
            </a:r>
            <a:r>
              <a:rPr lang="it-IT" sz="1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</a:t>
            </a:r>
            <a:r>
              <a:rPr lang="it-IT" sz="1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LETTERE SIMILI (M/N -V/F </a:t>
            </a:r>
            <a:r>
              <a:rPr lang="it-IT" sz="1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–B</a:t>
            </a:r>
            <a:r>
              <a:rPr lang="it-IT" sz="1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/D </a:t>
            </a:r>
            <a:r>
              <a:rPr lang="it-IT" sz="1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–P</a:t>
            </a:r>
            <a:r>
              <a:rPr lang="it-IT" sz="1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/Q); OMOFONE (B/P </a:t>
            </a:r>
            <a:r>
              <a:rPr lang="it-IT" sz="1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–T</a:t>
            </a:r>
            <a:r>
              <a:rPr lang="it-IT" sz="1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/D </a:t>
            </a:r>
            <a:r>
              <a:rPr lang="it-IT" sz="1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–F</a:t>
            </a:r>
            <a:r>
              <a:rPr lang="it-IT" sz="1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/V </a:t>
            </a:r>
            <a:r>
              <a:rPr lang="it-IT" sz="1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–S</a:t>
            </a:r>
            <a:r>
              <a:rPr lang="it-IT" sz="1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/Z); SOSTITUZIONE LETTERE</a:t>
            </a:r>
            <a:br>
              <a:rPr lang="it-IT" sz="1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it-IT" sz="1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1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•INVERSIONI</a:t>
            </a:r>
            <a:r>
              <a:rPr lang="it-IT" sz="1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1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</a:t>
            </a:r>
            <a:r>
              <a:rPr lang="it-IT" sz="1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LETTERE (DA/AD </a:t>
            </a:r>
            <a:r>
              <a:rPr lang="it-IT" sz="1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–PER</a:t>
            </a:r>
            <a:r>
              <a:rPr lang="it-IT" sz="1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/</a:t>
            </a:r>
            <a:r>
              <a:rPr lang="it-IT" sz="1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PER–DA</a:t>
            </a:r>
            <a:r>
              <a:rPr lang="it-IT" sz="1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/PA)</a:t>
            </a:r>
            <a:br>
              <a:rPr lang="it-IT" sz="1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it-IT" sz="1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1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•DIFFICOLTÀ</a:t>
            </a:r>
            <a:r>
              <a:rPr lang="it-IT" sz="1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1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</a:t>
            </a:r>
            <a:r>
              <a:rPr lang="it-IT" sz="1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RICONOSCERE GRUPPI SILLABICI COMPLESSI (</a:t>
            </a:r>
            <a:r>
              <a:rPr lang="it-IT" sz="1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GN–CH–GL</a:t>
            </a:r>
            <a:r>
              <a:rPr lang="it-IT" sz="1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</a:t>
            </a:r>
            <a:br>
              <a:rPr lang="it-IT" sz="1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it-IT" sz="1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1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•DIFFICOLTÀ</a:t>
            </a:r>
            <a:r>
              <a:rPr lang="it-IT" sz="1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NELLE PAROLE FUNZIONALI (</a:t>
            </a:r>
            <a:r>
              <a:rPr lang="it-IT" sz="1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</a:t>
            </a:r>
            <a:r>
              <a:rPr lang="it-IT" sz="1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PER) </a:t>
            </a:r>
            <a:br>
              <a:rPr lang="it-IT" sz="1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it-IT" sz="1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•DIFFICOLTÀ</a:t>
            </a:r>
            <a:r>
              <a:rPr lang="it-IT" sz="1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A MANTENERE IL RIGO </a:t>
            </a:r>
            <a:r>
              <a:rPr lang="it-IT" sz="1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</a:t>
            </a:r>
            <a:r>
              <a:rPr lang="it-IT" sz="1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LETTURA </a:t>
            </a:r>
            <a:br>
              <a:rPr lang="it-IT" sz="1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it-IT" sz="1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•CONFONDE</a:t>
            </a:r>
            <a:r>
              <a:rPr lang="it-IT" sz="1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I RAPPORTI SPAZIALI E TEMPORALI (</a:t>
            </a:r>
            <a:r>
              <a:rPr lang="it-IT" sz="1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DX</a:t>
            </a:r>
            <a:r>
              <a:rPr lang="it-IT" sz="1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/</a:t>
            </a:r>
            <a:r>
              <a:rPr lang="it-IT" sz="1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SX–IERI</a:t>
            </a:r>
            <a:r>
              <a:rPr lang="it-IT" sz="1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/OGGI -GIORNI/MESI)</a:t>
            </a:r>
            <a:br>
              <a:rPr lang="it-IT" sz="1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it-IT" sz="1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1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•DIFFICOLTÀNELL</a:t>
            </a:r>
            <a:r>
              <a:rPr lang="it-IT" sz="1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’ESPRESSIONE VERBALE E NEL VERBALIZZARE I PENSIERI </a:t>
            </a:r>
            <a:br>
              <a:rPr lang="it-IT" sz="1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it-IT" sz="1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•DIFFICOLTÀNELLA</a:t>
            </a:r>
            <a:r>
              <a:rPr lang="it-IT" sz="1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RICOPIATURA DALLA LAVAGNA  E A PRENDERE APPUNTI</a:t>
            </a:r>
            <a:br>
              <a:rPr lang="it-IT" sz="1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it-IT" sz="1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1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•LENTEZZA</a:t>
            </a:r>
            <a:r>
              <a:rPr lang="it-IT" sz="1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NELLA LETTURA, PRIVA </a:t>
            </a:r>
            <a:r>
              <a:rPr lang="it-IT" sz="1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</a:t>
            </a:r>
            <a:r>
              <a:rPr lang="it-IT" sz="1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ESPRESSIVITÀ E POCO FLUENTE</a:t>
            </a:r>
            <a:br>
              <a:rPr lang="it-IT" sz="1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it-IT" sz="1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1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•DIFFICOLTÀNELLA</a:t>
            </a:r>
            <a:r>
              <a:rPr lang="it-IT" sz="1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LETTURA AD ALTA VOCE </a:t>
            </a:r>
            <a:br>
              <a:rPr lang="it-IT" sz="1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it-IT" sz="1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•NELLA</a:t>
            </a:r>
            <a:r>
              <a:rPr lang="it-IT" sz="1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LETTURA/SCRITTURA </a:t>
            </a:r>
            <a:r>
              <a:rPr lang="it-IT" sz="1200" b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RIPETE SILLABE/PAROLE/FRASI; SALTA LE PAROLE</a:t>
            </a:r>
            <a:endParaRPr lang="it-IT" sz="1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l">
              <a:lnSpc>
                <a:spcPct val="170000"/>
              </a:lnSpc>
            </a:pPr>
            <a:r>
              <a:rPr lang="it-IT" sz="1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1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•NON</a:t>
            </a:r>
            <a:r>
              <a:rPr lang="it-IT" sz="1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PRENDE O TRASCRIVE I COMPITI PER CASA </a:t>
            </a:r>
            <a:br>
              <a:rPr lang="it-IT" sz="1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it-IT" sz="1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•DIFFICOLTÀA</a:t>
            </a:r>
            <a:r>
              <a:rPr lang="it-IT" sz="1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RICORDARE CHE GIORNO </a:t>
            </a:r>
            <a:r>
              <a:rPr lang="it-IT" sz="1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E’O</a:t>
            </a:r>
            <a:r>
              <a:rPr lang="it-IT" sz="1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CHE MESE E’</a:t>
            </a:r>
          </a:p>
          <a:p>
            <a:pPr algn="l">
              <a:lnSpc>
                <a:spcPct val="170000"/>
              </a:lnSpc>
            </a:pPr>
            <a:r>
              <a:rPr lang="it-IT" sz="1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1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•NON</a:t>
            </a:r>
            <a:r>
              <a:rPr lang="it-IT" sz="1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COMPRENDE QUELLO CHE HA APPENA LETTO </a:t>
            </a:r>
          </a:p>
          <a:p>
            <a:endParaRPr lang="it-IT" sz="12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sz="3600" dirty="0"/>
              <a:t>ALUNNI STRANIERI NAI</a:t>
            </a:r>
            <a:r>
              <a:rPr lang="it-IT" dirty="0"/>
              <a:t/>
            </a:r>
            <a:br>
              <a:rPr lang="it-IT" dirty="0"/>
            </a:br>
            <a:r>
              <a:rPr lang="it-IT" dirty="0"/>
              <a:t> (</a:t>
            </a:r>
            <a:r>
              <a:rPr lang="it-IT" dirty="0" err="1"/>
              <a:t>neoarrivati</a:t>
            </a:r>
            <a:r>
              <a:rPr lang="it-IT" dirty="0"/>
              <a:t> in Italia)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1026" name="Picture 2" descr="C:\Users\Giuliana\Desktop\stranieri_-Centro-Ricreazione-300x3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571612"/>
            <a:ext cx="8358246" cy="45720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ctrTitle"/>
          </p:nvPr>
        </p:nvSpPr>
        <p:spPr>
          <a:xfrm>
            <a:off x="642910" y="642918"/>
            <a:ext cx="7772400" cy="1428760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it-IT" sz="3600" dirty="0"/>
              <a:t>POSSIBILI MISURE COMPENSATIVE PER PDP </a:t>
            </a:r>
            <a:r>
              <a:rPr lang="it-IT" sz="3600"/>
              <a:t>per NAI</a:t>
            </a:r>
            <a:endParaRPr lang="it-IT" sz="1600" dirty="0"/>
          </a:p>
        </p:txBody>
      </p:sp>
      <p:sp>
        <p:nvSpPr>
          <p:cNvPr id="5" name="Sottotitolo 4"/>
          <p:cNvSpPr>
            <a:spLocks noGrp="1"/>
          </p:cNvSpPr>
          <p:nvPr>
            <p:ph type="subTitle" idx="1"/>
          </p:nvPr>
        </p:nvSpPr>
        <p:spPr>
          <a:xfrm>
            <a:off x="1371600" y="2285992"/>
            <a:ext cx="6400800" cy="4143404"/>
          </a:xfrm>
        </p:spPr>
        <p:txBody>
          <a:bodyPr>
            <a:noAutofit/>
          </a:bodyPr>
          <a:lstStyle/>
          <a:p>
            <a:pPr algn="l"/>
            <a:r>
              <a:rPr lang="it-IT" sz="1600" dirty="0">
                <a:solidFill>
                  <a:schemeClr val="tx1"/>
                </a:solidFill>
              </a:rPr>
              <a:t>• dispensa dalla lettura ad alta voce;</a:t>
            </a:r>
          </a:p>
          <a:p>
            <a:pPr algn="l"/>
            <a:r>
              <a:rPr lang="it-IT" sz="1600" dirty="0">
                <a:solidFill>
                  <a:schemeClr val="tx1"/>
                </a:solidFill>
              </a:rPr>
              <a:t>• dispensa dalla scrittura veloce sotto dettatura;</a:t>
            </a:r>
          </a:p>
          <a:p>
            <a:pPr algn="l"/>
            <a:r>
              <a:rPr lang="it-IT" sz="1600" dirty="0">
                <a:solidFill>
                  <a:schemeClr val="tx1"/>
                </a:solidFill>
              </a:rPr>
              <a:t>• concessione dell’uso del vocabolario;</a:t>
            </a:r>
          </a:p>
          <a:p>
            <a:pPr algn="l"/>
            <a:r>
              <a:rPr lang="it-IT" sz="1600" dirty="0">
                <a:solidFill>
                  <a:schemeClr val="tx1"/>
                </a:solidFill>
              </a:rPr>
              <a:t>• utilizzo di testi facilitati;</a:t>
            </a:r>
          </a:p>
          <a:p>
            <a:pPr algn="l"/>
            <a:r>
              <a:rPr lang="it-IT" sz="1600" dirty="0">
                <a:solidFill>
                  <a:schemeClr val="tx1"/>
                </a:solidFill>
              </a:rPr>
              <a:t>• utilizzo di brevi dispense scritte al computer in linguaggio semplice, sintetico e ricco di tabelle e schematizzazioni;</a:t>
            </a:r>
          </a:p>
          <a:p>
            <a:pPr algn="l"/>
            <a:r>
              <a:rPr lang="it-IT" sz="1600" dirty="0">
                <a:solidFill>
                  <a:schemeClr val="tx1"/>
                </a:solidFill>
              </a:rPr>
              <a:t>• programmazione di tempi più lunghi per prove scritte e per lo studio a casa;</a:t>
            </a:r>
          </a:p>
          <a:p>
            <a:pPr algn="l"/>
            <a:r>
              <a:rPr lang="it-IT" sz="1600" dirty="0">
                <a:solidFill>
                  <a:schemeClr val="tx1"/>
                </a:solidFill>
              </a:rPr>
              <a:t>• organizzazione di interrogazioni programmate;</a:t>
            </a:r>
          </a:p>
          <a:p>
            <a:pPr algn="l"/>
            <a:r>
              <a:rPr lang="it-IT" sz="1600" dirty="0">
                <a:solidFill>
                  <a:schemeClr val="tx1"/>
                </a:solidFill>
              </a:rPr>
              <a:t>• somministrazione di prove scritte e orali con modalità che tengano conto più del contenuto che della forma;</a:t>
            </a:r>
          </a:p>
          <a:p>
            <a:pPr algn="l"/>
            <a:r>
              <a:rPr lang="it-IT" sz="1600" dirty="0">
                <a:solidFill>
                  <a:schemeClr val="tx1"/>
                </a:solidFill>
              </a:rPr>
              <a:t>• predisposizione di prove scritte differenziate. In particolare si consiglia di tralasciare verifiche scritte con domande aperte, temi e riassunti e di privilegiare verifiche </a:t>
            </a:r>
            <a:r>
              <a:rPr lang="it-IT" sz="1600" dirty="0" err="1">
                <a:solidFill>
                  <a:schemeClr val="tx1"/>
                </a:solidFill>
              </a:rPr>
              <a:t>semistrutturate</a:t>
            </a:r>
            <a:r>
              <a:rPr lang="it-IT" sz="1600" dirty="0">
                <a:solidFill>
                  <a:schemeClr val="tx1"/>
                </a:solidFill>
              </a:rPr>
              <a:t>, a completamento, applicazione di formule, e di fornire per ciascuna tipologia di esercizio un esempio.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ctrTitle"/>
          </p:nvPr>
        </p:nvSpPr>
        <p:spPr>
          <a:xfrm>
            <a:off x="685800" y="1643051"/>
            <a:ext cx="7772400" cy="1214445"/>
          </a:xfrm>
          <a:solidFill>
            <a:srgbClr val="0070C0"/>
          </a:solidFill>
        </p:spPr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Riferimenti </a:t>
            </a:r>
          </a:p>
        </p:txBody>
      </p:sp>
      <p:sp>
        <p:nvSpPr>
          <p:cNvPr id="5" name="Sottotitolo 4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2209800"/>
          </a:xfrm>
        </p:spPr>
        <p:txBody>
          <a:bodyPr>
            <a:normAutofit fontScale="47500" lnSpcReduction="20000"/>
          </a:bodyPr>
          <a:lstStyle/>
          <a:p>
            <a:pPr marL="208026" indent="-171450" algn="just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Legge 170/2010</a:t>
            </a:r>
          </a:p>
          <a:p>
            <a:pPr marL="208026" indent="-171450" algn="just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 8 6 Marzo 2013</a:t>
            </a:r>
          </a:p>
          <a:p>
            <a:pPr marL="208026" indent="-171450" algn="just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TRATTAMENTO DEI DISTURBI SPECIFICI DELL’APPRENDIMENTO SCOLASTICO di Patrizio E. </a:t>
            </a:r>
            <a:r>
              <a:rPr lang="it-IT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Tressoldi</a:t>
            </a:r>
            <a:r>
              <a:rPr lang="it-IT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Claudio </a:t>
            </a:r>
            <a:r>
              <a:rPr lang="it-IT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Vio</a:t>
            </a:r>
            <a:r>
              <a:rPr lang="it-IT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marL="208026" indent="-171450" algn="just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ORIZZONTE INCLUSIONE di Dario </a:t>
            </a:r>
            <a:r>
              <a:rPr lang="it-IT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Ianes</a:t>
            </a:r>
            <a:r>
              <a:rPr lang="it-IT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Andrea </a:t>
            </a:r>
            <a:r>
              <a:rPr lang="it-IT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Canevaro</a:t>
            </a:r>
            <a:endParaRPr lang="it-IT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08026" indent="-171450" algn="just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DISCALCULIA E ALTRE DIFFICOLTA’ IN ARITMETICA A SCUOLA – guida </a:t>
            </a:r>
            <a:r>
              <a:rPr lang="it-IT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Erickson</a:t>
            </a:r>
            <a:r>
              <a:rPr lang="it-IT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 contributo dei maggiori esperti nel campo della </a:t>
            </a:r>
            <a:r>
              <a:rPr lang="it-IT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discalculia</a:t>
            </a:r>
            <a:endParaRPr lang="it-IT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08026" indent="-171450" algn="just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ALUNNI CON BES di Dario </a:t>
            </a:r>
            <a:r>
              <a:rPr lang="it-IT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Ianes</a:t>
            </a:r>
            <a:r>
              <a:rPr lang="it-IT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Sofia </a:t>
            </a:r>
            <a:r>
              <a:rPr lang="it-IT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Cramerotti</a:t>
            </a:r>
            <a:endParaRPr lang="it-IT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08026" indent="-171450" algn="just">
              <a:buFont typeface="Arial" panose="020B0604020202020204" pitchFamily="34" charset="0"/>
              <a:buChar char="•"/>
            </a:pPr>
            <a:endParaRPr lang="it-IT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it-IT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ctrTitle"/>
          </p:nvPr>
        </p:nvSpPr>
        <p:spPr>
          <a:xfrm>
            <a:off x="642910" y="214291"/>
            <a:ext cx="7772400" cy="3071834"/>
          </a:xfrm>
        </p:spPr>
        <p:txBody>
          <a:bodyPr>
            <a:normAutofit/>
          </a:bodyPr>
          <a:lstStyle/>
          <a:p>
            <a:r>
              <a:rPr lang="it-IT" b="1" dirty="0">
                <a:solidFill>
                  <a:srgbClr val="FF0000"/>
                </a:solidFill>
              </a:rPr>
              <a:t>AZIONI</a:t>
            </a:r>
            <a:br>
              <a:rPr lang="it-IT" b="1" dirty="0">
                <a:solidFill>
                  <a:srgbClr val="FF0000"/>
                </a:solidFill>
              </a:rPr>
            </a:br>
            <a:r>
              <a:rPr lang="it-IT" sz="1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gruppo di lavoro per l’inclusione anno scolastico 2018-2019</a:t>
            </a:r>
            <a:br>
              <a:rPr lang="it-IT" sz="1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it-IT" sz="22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‘I campioni non si fanno nelle palestre.</a:t>
            </a:r>
            <a:br>
              <a:rPr lang="it-IT" sz="22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it-IT" sz="22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 campioni si fanno con qualcosa che hanno nel profondo:</a:t>
            </a:r>
            <a:br>
              <a:rPr lang="it-IT" sz="22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it-IT" sz="22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un desiderio, un sogno, una visione.’</a:t>
            </a:r>
            <a:br>
              <a:rPr lang="it-IT" sz="22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it-IT" sz="22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                      </a:t>
            </a:r>
            <a:r>
              <a:rPr lang="it-IT" sz="11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Muhammad Ali</a:t>
            </a:r>
            <a:endParaRPr lang="it-IT" sz="1100" b="1" i="1" dirty="0">
              <a:solidFill>
                <a:srgbClr val="002060"/>
              </a:solidFill>
            </a:endParaRPr>
          </a:p>
        </p:txBody>
      </p:sp>
      <p:sp>
        <p:nvSpPr>
          <p:cNvPr id="6" name="Sottotitolo 5"/>
          <p:cNvSpPr>
            <a:spLocks noGrp="1"/>
          </p:cNvSpPr>
          <p:nvPr>
            <p:ph type="subTitle" idx="1"/>
          </p:nvPr>
        </p:nvSpPr>
        <p:spPr>
          <a:xfrm>
            <a:off x="1371600" y="3214686"/>
            <a:ext cx="6400800" cy="3382666"/>
          </a:xfrm>
        </p:spPr>
        <p:txBody>
          <a:bodyPr>
            <a:normAutofit/>
          </a:bodyPr>
          <a:lstStyle/>
          <a:p>
            <a:pPr algn="just"/>
            <a:r>
              <a:rPr lang="it-IT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Direttiva ministeriale 27/12/2012</a:t>
            </a:r>
          </a:p>
          <a:p>
            <a:pPr algn="just"/>
            <a:r>
              <a:rPr lang="it-IT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Compiti specifici GLI:</a:t>
            </a:r>
          </a:p>
          <a:p>
            <a:pPr marL="514350" indent="-514350" algn="just">
              <a:buFont typeface="+mj-lt"/>
              <a:buAutoNum type="arabicPeriod"/>
            </a:pPr>
            <a:endParaRPr lang="it-IT" sz="13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it-IT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rilevazione  degli alunni BES presenti nell’istituto;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it-IT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raccolta e documentazione degli interventi didattico-educativi posti in essere;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it-IT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focus </a:t>
            </a:r>
            <a:r>
              <a:rPr lang="it-IT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group</a:t>
            </a:r>
            <a:r>
              <a:rPr lang="it-IT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per il confronto sui casi;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it-IT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consulenza e supporto ai colleghi sulle </a:t>
            </a:r>
            <a:r>
              <a:rPr lang="it-IT" sz="13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stretegie</a:t>
            </a:r>
            <a:r>
              <a:rPr lang="it-IT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/metodologie di gestione delle classi;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it-IT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consigli per il PDP;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it-IT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costituzione di Accordi ed Intese tra  Istituzioni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it-IT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relazioni con Asl, Enti locali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it-IT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indirizzi per la formazione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it-IT" sz="1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azioni personali di formazione per aggiornare i colleghi sulle nuove direttive</a:t>
            </a:r>
          </a:p>
          <a:p>
            <a:pPr algn="just"/>
            <a:endParaRPr lang="it-IT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624614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Grazie per l’attenzione</a:t>
            </a:r>
            <a:br>
              <a:rPr lang="it-IT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it-IT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docenti </a:t>
            </a:r>
            <a:r>
              <a:rPr lang="it-IT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Chiara </a:t>
            </a:r>
            <a:r>
              <a:rPr lang="it-IT" sz="1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Iglio</a:t>
            </a:r>
            <a:r>
              <a:rPr lang="it-IT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it-IT" sz="1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Canola</a:t>
            </a:r>
            <a:r>
              <a:rPr lang="it-IT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14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Elisa </a:t>
            </a:r>
            <a:r>
              <a:rPr lang="it-IT" sz="1400" b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Scarrico</a:t>
            </a:r>
            <a:r>
              <a:rPr lang="it-IT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Giuliana</a:t>
            </a: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57290" y="1928802"/>
            <a:ext cx="6643734" cy="3857651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54098"/>
          </a:xfrm>
        </p:spPr>
        <p:txBody>
          <a:bodyPr>
            <a:normAutofit fontScale="90000"/>
          </a:bodyPr>
          <a:lstStyle/>
          <a:p>
            <a:r>
              <a:rPr lang="it-IT" sz="2800" dirty="0"/>
              <a:t/>
            </a:r>
            <a:br>
              <a:rPr lang="it-IT" sz="2800" dirty="0"/>
            </a:br>
            <a:r>
              <a:rPr lang="it-IT" sz="4800" b="1" dirty="0"/>
              <a:t>TRE CONCETTI DISTINTI</a:t>
            </a:r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996715306"/>
              </p:ext>
            </p:extLst>
          </p:nvPr>
        </p:nvGraphicFramePr>
        <p:xfrm>
          <a:off x="457200" y="1600200"/>
          <a:ext cx="8229600" cy="47434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183106">
                <a:tc>
                  <a:txBody>
                    <a:bodyPr/>
                    <a:lstStyle/>
                    <a:p>
                      <a:pPr algn="ctr"/>
                      <a:r>
                        <a:rPr lang="it-IT" sz="3200" dirty="0">
                          <a:solidFill>
                            <a:srgbClr val="002060"/>
                          </a:solidFill>
                        </a:rPr>
                        <a:t>DISABILITA’</a:t>
                      </a:r>
                    </a:p>
                    <a:p>
                      <a:pPr algn="ctr"/>
                      <a:r>
                        <a:rPr lang="it-IT" sz="3200" dirty="0">
                          <a:solidFill>
                            <a:srgbClr val="002060"/>
                          </a:solidFill>
                        </a:rPr>
                        <a:t>CERTIFICATE</a:t>
                      </a:r>
                    </a:p>
                    <a:p>
                      <a:pPr algn="ctr"/>
                      <a:endParaRPr lang="it-IT" sz="32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3200" dirty="0">
                          <a:solidFill>
                            <a:srgbClr val="002060"/>
                          </a:solidFill>
                        </a:rPr>
                        <a:t>DIFFICOLTA’ </a:t>
                      </a:r>
                    </a:p>
                    <a:p>
                      <a:pPr algn="ctr"/>
                      <a:r>
                        <a:rPr lang="it-IT" sz="3200" dirty="0">
                          <a:solidFill>
                            <a:srgbClr val="002060"/>
                          </a:solidFill>
                        </a:rPr>
                        <a:t>DI APPRENDIMENTO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3200" dirty="0">
                          <a:solidFill>
                            <a:srgbClr val="002060"/>
                          </a:solidFill>
                        </a:rPr>
                        <a:t>DISTURBO SPECIFICO DELL’APPRENDIMENTO</a:t>
                      </a:r>
                      <a:endParaRPr lang="it-IT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288900">
                <a:tc>
                  <a:txBody>
                    <a:bodyPr/>
                    <a:lstStyle/>
                    <a:p>
                      <a:r>
                        <a:rPr lang="it-IT" baseline="0" dirty="0"/>
                        <a:t> </a:t>
                      </a:r>
                      <a:r>
                        <a:rPr lang="it-IT" sz="1800" kern="1200" baseline="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S</a:t>
                      </a:r>
                      <a:r>
                        <a:rPr lang="it-IT" sz="180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i intende la presenza di una menomazione fisica o psichica che indica lo svantaggio personale che la persona affetta da tale menomazione vive (L.104/92)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>
                          <a:solidFill>
                            <a:srgbClr val="002060"/>
                          </a:solidFill>
                        </a:rPr>
                        <a:t>Fa riferimento a una qualsiasi generica difficoltà incontrata dallo studente in ambito scolastico. </a:t>
                      </a:r>
                    </a:p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>
                          <a:solidFill>
                            <a:srgbClr val="002060"/>
                          </a:solidFill>
                        </a:rPr>
                        <a:t>Sottende la presenza di un deficit che viene indagato attraverso un procedimento </a:t>
                      </a:r>
                      <a:r>
                        <a:rPr lang="it-IT" dirty="0" err="1">
                          <a:solidFill>
                            <a:srgbClr val="002060"/>
                          </a:solidFill>
                        </a:rPr>
                        <a:t>clinico-diagnostico</a:t>
                      </a:r>
                      <a:r>
                        <a:rPr lang="it-IT" dirty="0">
                          <a:solidFill>
                            <a:srgbClr val="002060"/>
                          </a:solidFill>
                        </a:rPr>
                        <a:t> ( </a:t>
                      </a:r>
                      <a:r>
                        <a:rPr lang="it-IT" dirty="0" err="1">
                          <a:solidFill>
                            <a:srgbClr val="002060"/>
                          </a:solidFill>
                        </a:rPr>
                        <a:t>Cornoldi</a:t>
                      </a:r>
                      <a:r>
                        <a:rPr lang="it-IT" dirty="0">
                          <a:solidFill>
                            <a:srgbClr val="002060"/>
                          </a:solidFill>
                        </a:rPr>
                        <a:t>, 1999; 2007)</a:t>
                      </a:r>
                    </a:p>
                    <a:p>
                      <a:r>
                        <a:rPr lang="it-IT" sz="1800" b="0" i="0" u="none" strike="noStrike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definiti anche con la sigla F81 nella Classificazione Internazionale ICD-10</a:t>
                      </a:r>
                      <a:endParaRPr lang="it-IT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68412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it-IT" sz="3100" i="1" dirty="0">
                <a:latin typeface="Arial" pitchFamily="34" charset="0"/>
                <a:cs typeface="Arial" pitchFamily="34" charset="0"/>
              </a:rPr>
              <a:t>DIFFICOLTÀ </a:t>
            </a:r>
            <a:r>
              <a:rPr lang="it-IT" sz="3100" dirty="0">
                <a:latin typeface="Arial" pitchFamily="34" charset="0"/>
                <a:cs typeface="Arial" pitchFamily="34" charset="0"/>
              </a:rPr>
              <a:t>di </a:t>
            </a:r>
            <a:r>
              <a:rPr lang="it-IT" sz="3100">
                <a:latin typeface="Arial" pitchFamily="34" charset="0"/>
                <a:cs typeface="Arial" pitchFamily="34" charset="0"/>
              </a:rPr>
              <a:t>apprendimento  o </a:t>
            </a:r>
            <a:r>
              <a:rPr lang="it-IT" sz="3100" i="1">
                <a:latin typeface="Arial" pitchFamily="34" charset="0"/>
                <a:cs typeface="Arial" pitchFamily="34" charset="0"/>
              </a:rPr>
              <a:t>DISTURBO</a:t>
            </a:r>
            <a:r>
              <a:rPr lang="it-IT" sz="3100" dirty="0">
                <a:latin typeface="Arial" pitchFamily="34" charset="0"/>
                <a:cs typeface="Arial" pitchFamily="34" charset="0"/>
              </a:rPr>
              <a:t> di apprendimento?</a:t>
            </a:r>
            <a:endParaRPr lang="it-IT" sz="3100" dirty="0"/>
          </a:p>
        </p:txBody>
      </p:sp>
      <p:pic>
        <p:nvPicPr>
          <p:cNvPr id="5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1538" y="1643050"/>
            <a:ext cx="6715172" cy="428628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 </a:t>
            </a:r>
            <a:r>
              <a:rPr lang="it-IT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DIFFICOLTA’ </a:t>
            </a:r>
            <a:r>
              <a:rPr lang="it-IT" sz="2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</a:t>
            </a:r>
            <a:r>
              <a:rPr lang="it-IT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APPRENDIMENTO </a:t>
            </a:r>
            <a:endParaRPr lang="it-IT" sz="2400" dirty="0"/>
          </a:p>
        </p:txBody>
      </p:sp>
      <p:sp>
        <p:nvSpPr>
          <p:cNvPr id="6" name="Segnaposto testo 5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/>
          </a:bodyPr>
          <a:lstStyle/>
          <a:p>
            <a:pPr algn="just">
              <a:lnSpc>
                <a:spcPct val="150000"/>
              </a:lnSpc>
            </a:pP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E’ MODIFICABILE con interventi mirati.</a:t>
            </a:r>
          </a:p>
          <a:p>
            <a:pPr algn="just">
              <a:lnSpc>
                <a:spcPct val="150000"/>
              </a:lnSpc>
            </a:pP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La compromissione non raggiunge livelli di significatività statistica. Gli alunni, se opportunamente guidati, riusciranno superare tali difficoltà.</a:t>
            </a:r>
          </a:p>
          <a:p>
            <a:pPr algn="just">
              <a:lnSpc>
                <a:spcPct val="150000"/>
              </a:lnSpc>
            </a:pP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Risulta quindi FONDAMENTALE la modalità di insegnamento. Le modalità di insegnamento spesso non tengono conto e non potenziano le abilità innate e di base ma tentano di sviluppare competenze che affaticano e caricano il sistema cognitivo.</a:t>
            </a:r>
          </a:p>
          <a:p>
            <a:endParaRPr lang="it-IT" dirty="0"/>
          </a:p>
        </p:txBody>
      </p:sp>
      <p:pic>
        <p:nvPicPr>
          <p:cNvPr id="8" name="Segnaposto contenuto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75050" y="940416"/>
            <a:ext cx="5111750" cy="4864847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Disturbo specifico di apprendimento</a:t>
            </a:r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it-IT" b="1" dirty="0" err="1">
                <a:latin typeface="Arial" panose="020B0604020202020204" pitchFamily="34" charset="0"/>
                <a:cs typeface="Arial" panose="020B0604020202020204" pitchFamily="34" charset="0"/>
              </a:rPr>
              <a:t>Sottointende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 la presenza di un DEFICIT specifico; risulta resistente agli interventi e all’automatizzazione.</a:t>
            </a:r>
          </a:p>
          <a:p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I disturbi specifici di apprendimento più solitamente riscontrati sono: </a:t>
            </a:r>
          </a:p>
          <a:p>
            <a:r>
              <a:rPr lang="it-IT" dirty="0">
                <a:hlinkClick r:id="rId2" tooltip="Dislessia"/>
              </a:rPr>
              <a:t>dislessia</a:t>
            </a:r>
            <a:r>
              <a:rPr lang="it-IT" dirty="0"/>
              <a:t> (F81.0/315.02)</a:t>
            </a:r>
          </a:p>
          <a:p>
            <a:r>
              <a:rPr lang="it-IT" dirty="0">
                <a:hlinkClick r:id="rId3" tooltip="Disgrafia"/>
              </a:rPr>
              <a:t>disgrafia</a:t>
            </a:r>
            <a:endParaRPr lang="it-IT" dirty="0"/>
          </a:p>
          <a:p>
            <a:r>
              <a:rPr lang="it-IT" dirty="0">
                <a:hlinkClick r:id="rId4" tooltip="Disortografia"/>
              </a:rPr>
              <a:t>disortografia</a:t>
            </a:r>
            <a:endParaRPr lang="it-IT" dirty="0"/>
          </a:p>
          <a:p>
            <a:r>
              <a:rPr lang="it-IT" dirty="0">
                <a:hlinkClick r:id="rId5" tooltip="Disturbo specifico della compitazione"/>
              </a:rPr>
              <a:t>disturbo specifico della compitazione</a:t>
            </a:r>
            <a:r>
              <a:rPr lang="it-IT" dirty="0"/>
              <a:t> (F81.1/315.2)</a:t>
            </a:r>
          </a:p>
          <a:p>
            <a:r>
              <a:rPr lang="it-IT" dirty="0" err="1">
                <a:hlinkClick r:id="rId6" tooltip="Discalculia"/>
              </a:rPr>
              <a:t>discalculia</a:t>
            </a:r>
            <a:r>
              <a:rPr lang="it-IT" dirty="0"/>
              <a:t> (F81.2/315.1)</a:t>
            </a:r>
          </a:p>
          <a:p>
            <a:endParaRPr lang="it-IT" dirty="0"/>
          </a:p>
        </p:txBody>
      </p:sp>
      <p:pic>
        <p:nvPicPr>
          <p:cNvPr id="7" name="Picture 2" descr="F:\dislessia-fatica.jpg"/>
          <p:cNvPicPr>
            <a:picLocks noGrp="1" noChangeAspect="1" noChangeArrowheads="1"/>
          </p:cNvPicPr>
          <p:nvPr>
            <p:ph idx="1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75050" y="1196752"/>
            <a:ext cx="5111750" cy="43924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3200" dirty="0"/>
              <a:t>TABELLA CON DISTINTE LE CARATTERISTICHE TRA DIFFICOLTA’ E DISTURBO </a:t>
            </a:r>
            <a:r>
              <a:rPr lang="it-IT" sz="3200" dirty="0" err="1"/>
              <a:t>DI</a:t>
            </a:r>
            <a:r>
              <a:rPr lang="it-IT" sz="3200" dirty="0"/>
              <a:t> APPRENDIMENTO</a:t>
            </a:r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3291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08228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4000" dirty="0"/>
                        <a:t>DISTURBO</a:t>
                      </a:r>
                    </a:p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4000" dirty="0"/>
                        <a:t>DIFFICOLTA’</a:t>
                      </a:r>
                    </a:p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82283">
                <a:tc>
                  <a:txBody>
                    <a:bodyPr/>
                    <a:lstStyle/>
                    <a:p>
                      <a:r>
                        <a:rPr lang="it-IT"/>
                        <a:t>INNATO; PATOGENESI</a:t>
                      </a:r>
                      <a:r>
                        <a:rPr lang="it-IT" baseline="0"/>
                        <a:t> ORGANICA GENETICAMENTE DETERMINATA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NON INNATA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82283">
                <a:tc>
                  <a:txBody>
                    <a:bodyPr/>
                    <a:lstStyle/>
                    <a:p>
                      <a:r>
                        <a:rPr lang="it-IT" dirty="0"/>
                        <a:t>RESISTENTE ALL’ERRORE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MODIFICABILE CON INTERVENTI MIRATI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082283">
                <a:tc>
                  <a:txBody>
                    <a:bodyPr/>
                    <a:lstStyle/>
                    <a:p>
                      <a:r>
                        <a:rPr lang="it-IT" dirty="0"/>
                        <a:t>RESISTENTE ALL’AUTOMAZIONE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/>
                        <a:t>AUTOMATIZZABILE</a:t>
                      </a:r>
                      <a:r>
                        <a:rPr lang="it-IT" baseline="0"/>
                        <a:t> ANCHE SE IN TEMPI DILATATI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/>
          </a:bodyPr>
          <a:lstStyle/>
          <a:p>
            <a:pPr algn="ctr"/>
            <a:r>
              <a:rPr lang="it-IT" sz="31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STILI </a:t>
            </a:r>
            <a:r>
              <a:rPr lang="it-IT" sz="31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DI</a:t>
            </a:r>
            <a:r>
              <a:rPr lang="it-IT" sz="31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APPRENDIMENTO DEGLI ALUNNI  </a:t>
            </a:r>
            <a:br>
              <a:rPr lang="it-IT" sz="31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it-IT" sz="1600" dirty="0">
                <a:solidFill>
                  <a:srgbClr val="FF0000"/>
                </a:solidFill>
              </a:rPr>
              <a:t>(STEVE CHINN 2004)</a:t>
            </a:r>
          </a:p>
        </p:txBody>
      </p:sp>
      <p:sp>
        <p:nvSpPr>
          <p:cNvPr id="6" name="Segnaposto testo 5"/>
          <p:cNvSpPr>
            <a:spLocks noGrp="1"/>
          </p:cNvSpPr>
          <p:nvPr>
            <p:ph type="body" idx="1"/>
          </p:nvPr>
        </p:nvSpPr>
        <p:spPr>
          <a:xfrm>
            <a:off x="457200" y="1285861"/>
            <a:ext cx="4040188" cy="785818"/>
          </a:xfrm>
        </p:spPr>
        <p:txBody>
          <a:bodyPr>
            <a:normAutofit fontScale="70000" lnSpcReduction="20000"/>
          </a:bodyPr>
          <a:lstStyle/>
          <a:p>
            <a:r>
              <a:rPr lang="it-IT" dirty="0"/>
              <a:t>ALUNNO BRUCO: considera le informazioni una per volta e attribuisce molta importanza all’ordine e alla procedura </a:t>
            </a:r>
          </a:p>
        </p:txBody>
      </p:sp>
      <p:sp>
        <p:nvSpPr>
          <p:cNvPr id="8" name="Segnaposto testo 7"/>
          <p:cNvSpPr>
            <a:spLocks noGrp="1"/>
          </p:cNvSpPr>
          <p:nvPr>
            <p:ph type="body" sz="half" idx="3"/>
          </p:nvPr>
        </p:nvSpPr>
        <p:spPr>
          <a:xfrm rot="10800000" flipV="1">
            <a:off x="4572000" y="1214422"/>
            <a:ext cx="3931920" cy="857256"/>
          </a:xfrm>
        </p:spPr>
        <p:txBody>
          <a:bodyPr>
            <a:noAutofit/>
          </a:bodyPr>
          <a:lstStyle/>
          <a:p>
            <a:r>
              <a:rPr lang="it-IT" sz="1200" dirty="0"/>
              <a:t>ALUNNO CAVALLETTA: fa minore affidamento sulle procedure e tende ad elaborare le informazioni in modo più casuale. </a:t>
            </a:r>
          </a:p>
          <a:p>
            <a:r>
              <a:rPr lang="it-IT" sz="1200" dirty="0"/>
              <a:t>Tipico apprendimento degli alunni DSA</a:t>
            </a:r>
          </a:p>
        </p:txBody>
      </p:sp>
      <p:sp>
        <p:nvSpPr>
          <p:cNvPr id="7" name="Segnaposto contenuto 6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contenuto 8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1026" name="Picture 2" descr="C:\Users\Giuliana\Desktop\depositphotos_123555766-stock-illustration-cute-cartoon-manti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2143116"/>
            <a:ext cx="4143404" cy="3857652"/>
          </a:xfrm>
          <a:prstGeom prst="rect">
            <a:avLst/>
          </a:prstGeom>
          <a:noFill/>
        </p:spPr>
      </p:pic>
      <p:pic>
        <p:nvPicPr>
          <p:cNvPr id="1027" name="Picture 3" descr="C:\Users\Giuliana\Desktop\cartone-animato-bruco-libro-lettura-immagine_csp1582237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2143116"/>
            <a:ext cx="4143404" cy="40005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57158" y="285728"/>
            <a:ext cx="8229600" cy="1143000"/>
          </a:xfrm>
        </p:spPr>
        <p:txBody>
          <a:bodyPr>
            <a:noAutofit/>
          </a:bodyPr>
          <a:lstStyle/>
          <a:p>
            <a:r>
              <a:rPr lang="it-IT" sz="3200" dirty="0"/>
              <a:t>Confronto principali caratteristiche dei documenti PEI, PDP per i DSA e</a:t>
            </a:r>
            <a:br>
              <a:rPr lang="it-IT" sz="3200" dirty="0"/>
            </a:br>
            <a:r>
              <a:rPr lang="it-IT" sz="3200" dirty="0"/>
              <a:t> PDP per altri  BES </a:t>
            </a:r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52120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884826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PEI</a:t>
                      </a:r>
                    </a:p>
                    <a:p>
                      <a:r>
                        <a:rPr lang="it-IT" dirty="0"/>
                        <a:t>Per alunni con disabilità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PDP</a:t>
                      </a:r>
                    </a:p>
                    <a:p>
                      <a:r>
                        <a:rPr lang="it-IT" dirty="0"/>
                        <a:t>Per gli alunni </a:t>
                      </a:r>
                    </a:p>
                    <a:p>
                      <a:r>
                        <a:rPr lang="it-IT" dirty="0"/>
                        <a:t>DSA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PDP</a:t>
                      </a:r>
                    </a:p>
                    <a:p>
                      <a:r>
                        <a:rPr lang="it-IT" dirty="0"/>
                        <a:t>Per</a:t>
                      </a:r>
                      <a:r>
                        <a:rPr lang="it-IT" baseline="0" dirty="0"/>
                        <a:t> alunni con altri BES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681170">
                <a:tc>
                  <a:txBody>
                    <a:bodyPr/>
                    <a:lstStyle/>
                    <a:p>
                      <a:r>
                        <a:rPr lang="it-IT" dirty="0"/>
                        <a:t>E’ obbligatorio?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Obbligatorio per tutti gli alunni con disabilità in base alla L.104 e al DPR 24/94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L’obbligo,</a:t>
                      </a:r>
                      <a:r>
                        <a:rPr lang="it-IT" baseline="0" dirty="0"/>
                        <a:t> implicito nella L. 170/10, è indicato espressamente nelle Linee guida.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La stesura del PDP è a discrezione della scuola ed è contestuale all’individuazione dell’alunno BES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477514">
                <a:tc>
                  <a:txBody>
                    <a:bodyPr/>
                    <a:lstStyle/>
                    <a:p>
                      <a:r>
                        <a:rPr lang="it-IT" dirty="0"/>
                        <a:t>Chi lo redige?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E’ redatto congiuntamente (responsabilità condivisa in tutte le sue fasi) dalla scuola e dai servizi socio-sanitari</a:t>
                      </a:r>
                      <a:r>
                        <a:rPr lang="it-IT" baseline="0" dirty="0"/>
                        <a:t> che hanno in carico l’alunno.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E’ redatto solo dalla scuola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E’ redatto solo dalla scuola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</TotalTime>
  <Words>1189</Words>
  <Application>Microsoft Office PowerPoint</Application>
  <PresentationFormat>Presentazione su schermo (4:3)</PresentationFormat>
  <Paragraphs>136</Paragraphs>
  <Slides>20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20</vt:i4>
      </vt:variant>
    </vt:vector>
  </HeadingPairs>
  <TitlesOfParts>
    <vt:vector size="21" baseType="lpstr">
      <vt:lpstr>Tema di Office</vt:lpstr>
      <vt:lpstr> GRUPPO INCLUSIONE  Anno scolastico 2018-2019 docenti Chiara Iglio   Elisa Canola   Giuliana Scarrico </vt:lpstr>
      <vt:lpstr>AZIONI gruppo di lavoro per l’inclusione anno scolastico 2018-2019 ‘I campioni non si fanno nelle palestre. I campioni si fanno con qualcosa che hanno nel profondo: un desiderio, un sogno, una visione.’                                           Muhammad Ali</vt:lpstr>
      <vt:lpstr> TRE CONCETTI DISTINTI</vt:lpstr>
      <vt:lpstr>DIFFICOLTÀ di apprendimento  o DISTURBO di apprendimento?</vt:lpstr>
      <vt:lpstr> DIFFICOLTA’ DI APPRENDIMENTO </vt:lpstr>
      <vt:lpstr>Disturbo specifico di apprendimento</vt:lpstr>
      <vt:lpstr>TABELLA CON DISTINTE LE CARATTERISTICHE TRA DIFFICOLTA’ E DISTURBO DI APPRENDIMENTO</vt:lpstr>
      <vt:lpstr>STILI DI APPRENDIMENTO DEGLI ALUNNI   (STEVE CHINN 2004)</vt:lpstr>
      <vt:lpstr>Confronto principali caratteristiche dei documenti PEI, PDP per i DSA e  PDP per altri  BES </vt:lpstr>
      <vt:lpstr>Confronto dei tre documenti</vt:lpstr>
      <vt:lpstr>COME LEGGE UN DSA</vt:lpstr>
      <vt:lpstr>CLASSIFICAZIONE ICD-10 (OMS,1992)</vt:lpstr>
      <vt:lpstr>F81 -Disturbi evolutivi specifici delle  abilità scolastiche</vt:lpstr>
      <vt:lpstr>DISCALCULIA POSSIBILI INDICATORI</vt:lpstr>
      <vt:lpstr>In cosa fatica una alunno DISCALCULICO</vt:lpstr>
      <vt:lpstr> DISLESSIA POSSIBILI INDICATORI </vt:lpstr>
      <vt:lpstr>ALUNNI STRANIERI NAI  (neoarrivati in Italia)</vt:lpstr>
      <vt:lpstr>POSSIBILI MISURE COMPENSATIVE PER PDP per NAI</vt:lpstr>
      <vt:lpstr>Riferimenti </vt:lpstr>
      <vt:lpstr>Grazie per l’attenzione docenti Chiara Iglio  Canola Elisa Scarrico Giuliana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Giuliana</dc:creator>
  <cp:lastModifiedBy>HP</cp:lastModifiedBy>
  <cp:revision>44</cp:revision>
  <dcterms:created xsi:type="dcterms:W3CDTF">2018-10-08T07:29:21Z</dcterms:created>
  <dcterms:modified xsi:type="dcterms:W3CDTF">2018-12-20T10:40:08Z</dcterms:modified>
</cp:coreProperties>
</file>